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3"/>
  </p:notesMasterIdLst>
  <p:sldIdLst>
    <p:sldId id="454" r:id="rId2"/>
    <p:sldId id="310" r:id="rId3"/>
    <p:sldId id="261" r:id="rId4"/>
    <p:sldId id="262" r:id="rId5"/>
    <p:sldId id="455" r:id="rId6"/>
    <p:sldId id="316" r:id="rId7"/>
    <p:sldId id="276" r:id="rId8"/>
    <p:sldId id="277" r:id="rId9"/>
    <p:sldId id="278" r:id="rId10"/>
    <p:sldId id="279" r:id="rId11"/>
    <p:sldId id="280" r:id="rId12"/>
    <p:sldId id="281" r:id="rId13"/>
    <p:sldId id="283" r:id="rId14"/>
    <p:sldId id="284" r:id="rId15"/>
    <p:sldId id="285" r:id="rId16"/>
    <p:sldId id="308" r:id="rId17"/>
    <p:sldId id="317" r:id="rId18"/>
    <p:sldId id="286" r:id="rId19"/>
    <p:sldId id="501" r:id="rId20"/>
    <p:sldId id="302" r:id="rId21"/>
    <p:sldId id="318" r:id="rId22"/>
    <p:sldId id="319" r:id="rId23"/>
    <p:sldId id="320" r:id="rId24"/>
    <p:sldId id="321" r:id="rId25"/>
    <p:sldId id="322" r:id="rId26"/>
    <p:sldId id="294" r:id="rId27"/>
    <p:sldId id="297" r:id="rId28"/>
    <p:sldId id="500" r:id="rId29"/>
    <p:sldId id="296" r:id="rId30"/>
    <p:sldId id="298" r:id="rId31"/>
    <p:sldId id="502" r:id="rId32"/>
    <p:sldId id="510" r:id="rId33"/>
    <p:sldId id="503" r:id="rId34"/>
    <p:sldId id="511" r:id="rId35"/>
    <p:sldId id="312" r:id="rId36"/>
    <p:sldId id="313" r:id="rId37"/>
    <p:sldId id="314" r:id="rId38"/>
    <p:sldId id="315" r:id="rId39"/>
    <p:sldId id="299" r:id="rId40"/>
    <p:sldId id="300" r:id="rId41"/>
    <p:sldId id="512" r:id="rId42"/>
    <p:sldId id="464" r:id="rId43"/>
    <p:sldId id="493" r:id="rId44"/>
    <p:sldId id="494" r:id="rId45"/>
    <p:sldId id="495" r:id="rId46"/>
    <p:sldId id="496" r:id="rId47"/>
    <p:sldId id="497" r:id="rId48"/>
    <p:sldId id="498" r:id="rId49"/>
    <p:sldId id="465" r:id="rId50"/>
    <p:sldId id="499" r:id="rId51"/>
    <p:sldId id="466" r:id="rId52"/>
    <p:sldId id="467" r:id="rId53"/>
    <p:sldId id="468" r:id="rId54"/>
    <p:sldId id="469" r:id="rId55"/>
    <p:sldId id="470" r:id="rId56"/>
    <p:sldId id="471" r:id="rId57"/>
    <p:sldId id="472" r:id="rId58"/>
    <p:sldId id="473" r:id="rId59"/>
    <p:sldId id="474" r:id="rId60"/>
    <p:sldId id="475" r:id="rId61"/>
    <p:sldId id="513"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09C55F-86B5-9446-ADFB-FFDAAF414CDB}">
          <p14:sldIdLst>
            <p14:sldId id="454"/>
            <p14:sldId id="310"/>
            <p14:sldId id="261"/>
            <p14:sldId id="262"/>
          </p14:sldIdLst>
        </p14:section>
        <p14:section name="Events" id="{065D7736-AE94-2E4C-A011-E74D19D2BF7D}">
          <p14:sldIdLst>
            <p14:sldId id="455"/>
            <p14:sldId id="316"/>
            <p14:sldId id="276"/>
            <p14:sldId id="277"/>
            <p14:sldId id="278"/>
            <p14:sldId id="279"/>
            <p14:sldId id="280"/>
            <p14:sldId id="281"/>
            <p14:sldId id="283"/>
            <p14:sldId id="284"/>
            <p14:sldId id="285"/>
            <p14:sldId id="308"/>
            <p14:sldId id="317"/>
            <p14:sldId id="286"/>
            <p14:sldId id="501"/>
            <p14:sldId id="302"/>
            <p14:sldId id="318"/>
            <p14:sldId id="319"/>
            <p14:sldId id="320"/>
            <p14:sldId id="321"/>
            <p14:sldId id="322"/>
            <p14:sldId id="294"/>
          </p14:sldIdLst>
        </p14:section>
        <p14:section name="Instance Variables" id="{D7D9A7F0-9CBB-E646-AB8B-280A4D77CB31}">
          <p14:sldIdLst>
            <p14:sldId id="297"/>
            <p14:sldId id="500"/>
            <p14:sldId id="296"/>
            <p14:sldId id="298"/>
          </p14:sldIdLst>
        </p14:section>
        <p14:section name="Whack A Mole" id="{7E61D159-C707-AE46-B2D3-F8F42E95001F}">
          <p14:sldIdLst>
            <p14:sldId id="502"/>
            <p14:sldId id="510"/>
            <p14:sldId id="503"/>
            <p14:sldId id="511"/>
            <p14:sldId id="312"/>
            <p14:sldId id="313"/>
            <p14:sldId id="314"/>
            <p14:sldId id="315"/>
            <p14:sldId id="299"/>
            <p14:sldId id="300"/>
            <p14:sldId id="512"/>
          </p14:sldIdLst>
        </p14:section>
        <p14:section name="Babies" id="{24D2A956-F37E-3F47-B61C-F06AF1C9E900}">
          <p14:sldIdLst>
            <p14:sldId id="464"/>
            <p14:sldId id="493"/>
            <p14:sldId id="494"/>
            <p14:sldId id="495"/>
            <p14:sldId id="496"/>
            <p14:sldId id="497"/>
            <p14:sldId id="498"/>
            <p14:sldId id="465"/>
            <p14:sldId id="499"/>
            <p14:sldId id="466"/>
            <p14:sldId id="467"/>
            <p14:sldId id="468"/>
            <p14:sldId id="469"/>
            <p14:sldId id="470"/>
            <p14:sldId id="471"/>
            <p14:sldId id="472"/>
            <p14:sldId id="473"/>
            <p14:sldId id="474"/>
            <p14:sldId id="475"/>
            <p14:sldId id="5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D6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8"/>
    <p:restoredTop sz="90545"/>
  </p:normalViewPr>
  <p:slideViewPr>
    <p:cSldViewPr snapToGrid="0" snapToObjects="1">
      <p:cViewPr varScale="1">
        <p:scale>
          <a:sx n="97" d="100"/>
          <a:sy n="97" d="100"/>
        </p:scale>
        <p:origin x="8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EA64F-48CA-6044-9303-A15754386620}" type="datetimeFigureOut">
              <a:rPr lang="en-US" smtClean="0"/>
              <a:t>7/14/19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C7AC7-6EB8-0444-B537-C59A44D4A7C0}" type="slidenum">
              <a:rPr lang="en-US" smtClean="0"/>
              <a:t>‹#›</a:t>
            </a:fld>
            <a:endParaRPr lang="en-US"/>
          </a:p>
        </p:txBody>
      </p:sp>
    </p:spTree>
    <p:extLst>
      <p:ext uri="{BB962C8B-B14F-4D97-AF65-F5344CB8AC3E}">
        <p14:creationId xmlns:p14="http://schemas.microsoft.com/office/powerpoint/2010/main" val="1000959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2C7AC7-6EB8-0444-B537-C59A44D4A7C0}" type="slidenum">
              <a:rPr lang="en-US" smtClean="0"/>
              <a:t>2</a:t>
            </a:fld>
            <a:endParaRPr lang="en-US"/>
          </a:p>
        </p:txBody>
      </p:sp>
    </p:spTree>
    <p:extLst>
      <p:ext uri="{BB962C8B-B14F-4D97-AF65-F5344CB8AC3E}">
        <p14:creationId xmlns:p14="http://schemas.microsoft.com/office/powerpoint/2010/main" val="162046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 run method!</a:t>
            </a:r>
          </a:p>
          <a:p>
            <a:r>
              <a:rPr lang="en-US" sz="1200" kern="1200" dirty="0">
                <a:solidFill>
                  <a:schemeClr val="tx1"/>
                </a:solidFill>
                <a:effectLst/>
                <a:latin typeface="+mn-lt"/>
                <a:ea typeface="+mn-ea"/>
                <a:cs typeface="+mn-cs"/>
              </a:rPr>
              <a:t>Make sure prototype is exact!</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Show working program.</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Adds daisies always at the same location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is nice, but not very exciting if we can only add a Daisy image at one location.  It would be cool if we could get information about the event that just happened.  Luckily, we can!  </a:t>
            </a:r>
            <a:r>
              <a:rPr lang="en-US" sz="1200" kern="1200" dirty="0">
                <a:solidFill>
                  <a:schemeClr val="tx1"/>
                </a:solidFill>
                <a:effectLst/>
                <a:latin typeface="+mn-lt"/>
                <a:ea typeface="+mn-ea"/>
                <a:cs typeface="+mn-cs"/>
              </a:rPr>
              <a:t>You’ll notice something different here from run() – it takes a parameter!  This is because when an event happens, Java will call our method and pass us some information about the event in this parameter.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13</a:t>
            </a:fld>
            <a:endParaRPr lang="en-US"/>
          </a:p>
        </p:txBody>
      </p:sp>
    </p:spTree>
    <p:extLst>
      <p:ext uri="{BB962C8B-B14F-4D97-AF65-F5344CB8AC3E}">
        <p14:creationId xmlns:p14="http://schemas.microsoft.com/office/powerpoint/2010/main" val="1305851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try to use this parameter to make our </a:t>
            </a:r>
            <a:r>
              <a:rPr lang="en-US" sz="1200" kern="1200" dirty="0" err="1">
                <a:solidFill>
                  <a:schemeClr val="tx1"/>
                </a:solidFill>
                <a:effectLst/>
                <a:latin typeface="+mn-lt"/>
                <a:ea typeface="+mn-ea"/>
                <a:cs typeface="+mn-cs"/>
              </a:rPr>
              <a:t>ClickForDaisy</a:t>
            </a:r>
            <a:r>
              <a:rPr lang="en-US" sz="1200" kern="1200" dirty="0">
                <a:solidFill>
                  <a:schemeClr val="tx1"/>
                </a:solidFill>
                <a:effectLst/>
                <a:latin typeface="+mn-lt"/>
                <a:ea typeface="+mn-ea"/>
                <a:cs typeface="+mn-cs"/>
              </a:rPr>
              <a:t> program better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let’s add Daisy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wherever the user clicks the mouse!</a:t>
            </a:r>
          </a:p>
        </p:txBody>
      </p:sp>
      <p:sp>
        <p:nvSpPr>
          <p:cNvPr id="4" name="Slide Number Placeholder 3"/>
          <p:cNvSpPr>
            <a:spLocks noGrp="1"/>
          </p:cNvSpPr>
          <p:nvPr>
            <p:ph type="sldNum" sz="quarter" idx="10"/>
          </p:nvPr>
        </p:nvSpPr>
        <p:spPr/>
        <p:txBody>
          <a:bodyPr/>
          <a:lstStyle/>
          <a:p>
            <a:fld id="{152C7AC7-6EB8-0444-B537-C59A44D4A7C0}" type="slidenum">
              <a:rPr lang="en-US" smtClean="0"/>
              <a:t>14</a:t>
            </a:fld>
            <a:endParaRPr lang="en-US"/>
          </a:p>
        </p:txBody>
      </p:sp>
    </p:spTree>
    <p:extLst>
      <p:ext uri="{BB962C8B-B14F-4D97-AF65-F5344CB8AC3E}">
        <p14:creationId xmlns:p14="http://schemas.microsoft.com/office/powerpoint/2010/main" val="25374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would we do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15</a:t>
            </a:fld>
            <a:endParaRPr lang="en-US"/>
          </a:p>
        </p:txBody>
      </p:sp>
    </p:spTree>
    <p:extLst>
      <p:ext uri="{BB962C8B-B14F-4D97-AF65-F5344CB8AC3E}">
        <p14:creationId xmlns:p14="http://schemas.microsoft.com/office/powerpoint/2010/main" val="418624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16</a:t>
            </a:fld>
            <a:endParaRPr lang="en-US"/>
          </a:p>
        </p:txBody>
      </p:sp>
    </p:spTree>
    <p:extLst>
      <p:ext uri="{BB962C8B-B14F-4D97-AF65-F5344CB8AC3E}">
        <p14:creationId xmlns:p14="http://schemas.microsoft.com/office/powerpoint/2010/main" val="1067355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a:t>
            </a:r>
            <a:r>
              <a:rPr lang="mr-IN" dirty="0"/>
              <a:t>–</a:t>
            </a:r>
            <a:r>
              <a:rPr lang="en-US" dirty="0"/>
              <a:t> where does Daisy show up?</a:t>
            </a:r>
          </a:p>
          <a:p>
            <a:r>
              <a:rPr lang="en-US" dirty="0"/>
              <a:t>Show working program.</a:t>
            </a:r>
          </a:p>
        </p:txBody>
      </p:sp>
      <p:sp>
        <p:nvSpPr>
          <p:cNvPr id="4" name="Slide Number Placeholder 3"/>
          <p:cNvSpPr>
            <a:spLocks noGrp="1"/>
          </p:cNvSpPr>
          <p:nvPr>
            <p:ph type="sldNum" sz="quarter" idx="10"/>
          </p:nvPr>
        </p:nvSpPr>
        <p:spPr/>
        <p:txBody>
          <a:bodyPr/>
          <a:lstStyle/>
          <a:p>
            <a:fld id="{152C7AC7-6EB8-0444-B537-C59A44D4A7C0}" type="slidenum">
              <a:rPr lang="en-US" smtClean="0"/>
              <a:t>17</a:t>
            </a:fld>
            <a:endParaRPr lang="en-US"/>
          </a:p>
        </p:txBody>
      </p:sp>
    </p:spTree>
    <p:extLst>
      <p:ext uri="{BB962C8B-B14F-4D97-AF65-F5344CB8AC3E}">
        <p14:creationId xmlns:p14="http://schemas.microsoft.com/office/powerpoint/2010/main" val="2144641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just talked about </a:t>
            </a:r>
            <a:r>
              <a:rPr lang="en-US" dirty="0" err="1"/>
              <a:t>mouseClicked</a:t>
            </a:r>
            <a:r>
              <a:rPr lang="en-US" baseline="0" dirty="0"/>
              <a:t> </a:t>
            </a:r>
            <a:r>
              <a:rPr lang="mr-IN" baseline="0" dirty="0"/>
              <a:t>–</a:t>
            </a:r>
            <a:r>
              <a:rPr lang="en-US" baseline="0" dirty="0"/>
              <a:t> there are many other types of mouse events you can react to!</a:t>
            </a:r>
          </a:p>
          <a:p>
            <a:r>
              <a:rPr lang="en-US" baseline="0" dirty="0"/>
              <a:t>You can detect multiple events, but multiple mouse events can’t happen simultaneously</a:t>
            </a:r>
          </a:p>
          <a:p>
            <a:r>
              <a:rPr lang="en-US" baseline="0" dirty="0"/>
              <a:t>HOWEVER </a:t>
            </a:r>
            <a:r>
              <a:rPr lang="mr-IN" baseline="0" dirty="0"/>
              <a:t>–</a:t>
            </a:r>
            <a:r>
              <a:rPr lang="en-US" baseline="0" dirty="0"/>
              <a:t> run can execute simultaneously with mouse events</a:t>
            </a:r>
          </a:p>
          <a:p>
            <a:r>
              <a:rPr lang="en-US" dirty="0"/>
              <a:t>mouse dragged called</a:t>
            </a:r>
            <a:r>
              <a:rPr lang="en-US" baseline="0" dirty="0"/>
              <a:t> many times while mouse is dragged </a:t>
            </a:r>
            <a:r>
              <a:rPr lang="mr-IN" baseline="0" dirty="0"/>
              <a:t>–</a:t>
            </a:r>
            <a:r>
              <a:rPr lang="en-US" baseline="0" dirty="0"/>
              <a:t> we can take advantage of this!</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18</a:t>
            </a:fld>
            <a:endParaRPr lang="en-US"/>
          </a:p>
        </p:txBody>
      </p:sp>
    </p:spTree>
    <p:extLst>
      <p:ext uri="{BB962C8B-B14F-4D97-AF65-F5344CB8AC3E}">
        <p14:creationId xmlns:p14="http://schemas.microsoft.com/office/powerpoint/2010/main" val="1565581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a:t>
            </a:r>
            <a:r>
              <a:rPr lang="en-US" sz="1200" kern="1200" baseline="0" dirty="0">
                <a:solidFill>
                  <a:schemeClr val="tx1"/>
                </a:solidFill>
                <a:effectLst/>
                <a:latin typeface="+mn-lt"/>
                <a:ea typeface="+mn-ea"/>
                <a:cs typeface="+mn-cs"/>
              </a:rPr>
              <a:t> at an example with </a:t>
            </a:r>
            <a:r>
              <a:rPr lang="en-US" sz="1200" kern="1200" baseline="0" dirty="0" err="1">
                <a:solidFill>
                  <a:schemeClr val="tx1"/>
                </a:solidFill>
                <a:effectLst/>
                <a:latin typeface="+mn-lt"/>
                <a:ea typeface="+mn-ea"/>
                <a:cs typeface="+mn-cs"/>
              </a:rPr>
              <a:t>mouseDragged</a:t>
            </a:r>
            <a:r>
              <a:rPr lang="en-US" sz="1200" kern="1200" baseline="0" dirty="0">
                <a:solidFill>
                  <a:schemeClr val="tx1"/>
                </a:solidFill>
                <a:effectLst/>
                <a:latin typeface="+mn-lt"/>
                <a:ea typeface="+mn-ea"/>
                <a:cs typeface="+mn-cs"/>
              </a:rPr>
              <a:t> </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let’s write a program that lets the user drag the mouse and drag</a:t>
            </a:r>
          </a:p>
          <a:p>
            <a:r>
              <a:rPr lang="en-US" sz="1200" kern="1200" baseline="0" dirty="0">
                <a:solidFill>
                  <a:schemeClr val="tx1"/>
                </a:solidFill>
                <a:effectLst/>
                <a:latin typeface="+mn-lt"/>
                <a:ea typeface="+mn-ea"/>
                <a:cs typeface="+mn-cs"/>
              </a:rPr>
              <a:t>LIVE CODE</a:t>
            </a:r>
          </a:p>
        </p:txBody>
      </p:sp>
      <p:sp>
        <p:nvSpPr>
          <p:cNvPr id="4" name="Slide Number Placeholder 3"/>
          <p:cNvSpPr>
            <a:spLocks noGrp="1"/>
          </p:cNvSpPr>
          <p:nvPr>
            <p:ph type="sldNum" sz="quarter" idx="10"/>
          </p:nvPr>
        </p:nvSpPr>
        <p:spPr/>
        <p:txBody>
          <a:bodyPr/>
          <a:lstStyle/>
          <a:p>
            <a:fld id="{152C7AC7-6EB8-0444-B537-C59A44D4A7C0}" type="slidenum">
              <a:rPr lang="en-US" smtClean="0"/>
              <a:t>20</a:t>
            </a:fld>
            <a:endParaRPr lang="en-US"/>
          </a:p>
        </p:txBody>
      </p:sp>
    </p:spTree>
    <p:extLst>
      <p:ext uri="{BB962C8B-B14F-4D97-AF65-F5344CB8AC3E}">
        <p14:creationId xmlns:p14="http://schemas.microsoft.com/office/powerpoint/2010/main" val="1953020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step through</a:t>
            </a:r>
          </a:p>
        </p:txBody>
      </p:sp>
      <p:sp>
        <p:nvSpPr>
          <p:cNvPr id="4" name="Slide Number Placeholder 3"/>
          <p:cNvSpPr>
            <a:spLocks noGrp="1"/>
          </p:cNvSpPr>
          <p:nvPr>
            <p:ph type="sldNum" sz="quarter" idx="10"/>
          </p:nvPr>
        </p:nvSpPr>
        <p:spPr/>
        <p:txBody>
          <a:bodyPr/>
          <a:lstStyle/>
          <a:p>
            <a:fld id="{152C7AC7-6EB8-0444-B537-C59A44D4A7C0}" type="slidenum">
              <a:rPr lang="en-US" smtClean="0"/>
              <a:t>21</a:t>
            </a:fld>
            <a:endParaRPr lang="en-US"/>
          </a:p>
        </p:txBody>
      </p:sp>
    </p:spTree>
    <p:extLst>
      <p:ext uri="{BB962C8B-B14F-4D97-AF65-F5344CB8AC3E}">
        <p14:creationId xmlns:p14="http://schemas.microsoft.com/office/powerpoint/2010/main" val="147035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22</a:t>
            </a:fld>
            <a:endParaRPr lang="en-US"/>
          </a:p>
        </p:txBody>
      </p:sp>
    </p:spTree>
    <p:extLst>
      <p:ext uri="{BB962C8B-B14F-4D97-AF65-F5344CB8AC3E}">
        <p14:creationId xmlns:p14="http://schemas.microsoft.com/office/powerpoint/2010/main" val="1752396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23</a:t>
            </a:fld>
            <a:endParaRPr lang="en-US"/>
          </a:p>
        </p:txBody>
      </p:sp>
    </p:spTree>
    <p:extLst>
      <p:ext uri="{BB962C8B-B14F-4D97-AF65-F5344CB8AC3E}">
        <p14:creationId xmlns:p14="http://schemas.microsoft.com/office/powerpoint/2010/main" val="75966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5"/>
          </p:nvPr>
        </p:nvSpPr>
        <p:spPr/>
        <p:txBody>
          <a:bodyPr/>
          <a:lstStyle/>
          <a:p>
            <a:fld id="{152C7AC7-6EB8-0444-B537-C59A44D4A7C0}" type="slidenum">
              <a:rPr lang="en-US" smtClean="0"/>
              <a:t>3</a:t>
            </a:fld>
            <a:endParaRPr lang="en-US"/>
          </a:p>
        </p:txBody>
      </p:sp>
    </p:spTree>
    <p:extLst>
      <p:ext uri="{BB962C8B-B14F-4D97-AF65-F5344CB8AC3E}">
        <p14:creationId xmlns:p14="http://schemas.microsoft.com/office/powerpoint/2010/main" val="792382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24</a:t>
            </a:fld>
            <a:endParaRPr lang="en-US"/>
          </a:p>
        </p:txBody>
      </p:sp>
    </p:spTree>
    <p:extLst>
      <p:ext uri="{BB962C8B-B14F-4D97-AF65-F5344CB8AC3E}">
        <p14:creationId xmlns:p14="http://schemas.microsoft.com/office/powerpoint/2010/main" val="1019491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 working program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question: why does it slow down when I move faster?</a:t>
            </a:r>
          </a:p>
        </p:txBody>
      </p:sp>
      <p:sp>
        <p:nvSpPr>
          <p:cNvPr id="4" name="Slide Number Placeholder 3"/>
          <p:cNvSpPr>
            <a:spLocks noGrp="1"/>
          </p:cNvSpPr>
          <p:nvPr>
            <p:ph type="sldNum" sz="quarter" idx="10"/>
          </p:nvPr>
        </p:nvSpPr>
        <p:spPr/>
        <p:txBody>
          <a:bodyPr/>
          <a:lstStyle/>
          <a:p>
            <a:fld id="{152C7AC7-6EB8-0444-B537-C59A44D4A7C0}" type="slidenum">
              <a:rPr lang="en-US" smtClean="0"/>
              <a:t>25</a:t>
            </a:fld>
            <a:endParaRPr lang="en-US"/>
          </a:p>
        </p:txBody>
      </p:sp>
    </p:spTree>
    <p:extLst>
      <p:ext uri="{BB962C8B-B14F-4D97-AF65-F5344CB8AC3E}">
        <p14:creationId xmlns:p14="http://schemas.microsoft.com/office/powerpoint/2010/main" val="767968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whole concept is called event-driven programming, and is a common way to write Graphics programs, since users can interact with them and you want to do things when they interact with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different from how we have programmed so far, because</a:t>
            </a:r>
            <a:r>
              <a:rPr lang="en-US" sz="1200" kern="1200" baseline="0" dirty="0">
                <a:solidFill>
                  <a:schemeClr val="tx1"/>
                </a:solidFill>
                <a:effectLst/>
                <a:latin typeface="+mn-lt"/>
                <a:ea typeface="+mn-ea"/>
                <a:cs typeface="+mn-cs"/>
              </a:rPr>
              <a:t> unlike with run() we don’t know when our code will execute!  It could be in any order.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26</a:t>
            </a:fld>
            <a:endParaRPr lang="en-US"/>
          </a:p>
        </p:txBody>
      </p:sp>
    </p:spTree>
    <p:extLst>
      <p:ext uri="{BB962C8B-B14F-4D97-AF65-F5344CB8AC3E}">
        <p14:creationId xmlns:p14="http://schemas.microsoft.com/office/powerpoint/2010/main" val="1462815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 way to do this!  We can’t pass parameters since we don’t call mouse</a:t>
            </a:r>
            <a:r>
              <a:rPr lang="en-US" sz="1200" kern="1200" baseline="0" dirty="0">
                <a:solidFill>
                  <a:schemeClr val="tx1"/>
                </a:solidFill>
                <a:effectLst/>
                <a:latin typeface="+mn-lt"/>
                <a:ea typeface="+mn-ea"/>
                <a:cs typeface="+mn-cs"/>
              </a:rPr>
              <a:t> event methods</a:t>
            </a:r>
          </a:p>
          <a:p>
            <a:r>
              <a:rPr lang="en-US" sz="1200" kern="1200" baseline="0" dirty="0">
                <a:solidFill>
                  <a:schemeClr val="tx1"/>
                </a:solidFill>
                <a:effectLst/>
                <a:latin typeface="+mn-lt"/>
                <a:ea typeface="+mn-ea"/>
                <a:cs typeface="+mn-cs"/>
              </a:rPr>
              <a:t>No way for information to live between mouse dragged calls </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no variables live then!</a:t>
            </a:r>
          </a:p>
          <a:p>
            <a:r>
              <a:rPr lang="en-US" sz="1200" kern="1200" baseline="0" dirty="0">
                <a:solidFill>
                  <a:schemeClr val="tx1"/>
                </a:solidFill>
                <a:effectLst/>
                <a:latin typeface="+mn-lt"/>
                <a:ea typeface="+mn-ea"/>
                <a:cs typeface="+mn-cs"/>
              </a:rPr>
              <a:t>No way to access information about previous drag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27</a:t>
            </a:fld>
            <a:endParaRPr lang="en-US"/>
          </a:p>
        </p:txBody>
      </p:sp>
    </p:spTree>
    <p:extLst>
      <p:ext uri="{BB962C8B-B14F-4D97-AF65-F5344CB8AC3E}">
        <p14:creationId xmlns:p14="http://schemas.microsoft.com/office/powerpoint/2010/main" val="1669645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a:t>Because they have a large scope, it is considered bad style to use too many instance variables, or to make something an instance variable that could instead be a local variable, parameter, return, etc.</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29</a:t>
            </a:fld>
            <a:endParaRPr lang="en-US"/>
          </a:p>
        </p:txBody>
      </p:sp>
    </p:spTree>
    <p:extLst>
      <p:ext uri="{BB962C8B-B14F-4D97-AF65-F5344CB8AC3E}">
        <p14:creationId xmlns:p14="http://schemas.microsoft.com/office/powerpoint/2010/main" val="1044978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Write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mouseTracker</a:t>
            </a:r>
            <a:r>
              <a:rPr lang="en-US" sz="1200" kern="1200" baseline="0" dirty="0">
                <a:solidFill>
                  <a:schemeClr val="tx1"/>
                </a:solidFill>
                <a:effectLst/>
                <a:latin typeface="+mn-lt"/>
                <a:ea typeface="+mn-ea"/>
                <a:cs typeface="+mn-cs"/>
              </a:rPr>
              <a:t> with creating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run, moving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mouse moved.  Then, show that we can’t access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mouse moved.  We need a field!  Show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30</a:t>
            </a:fld>
            <a:endParaRPr lang="en-US"/>
          </a:p>
        </p:txBody>
      </p:sp>
    </p:spTree>
    <p:extLst>
      <p:ext uri="{BB962C8B-B14F-4D97-AF65-F5344CB8AC3E}">
        <p14:creationId xmlns:p14="http://schemas.microsoft.com/office/powerpoint/2010/main" val="1658163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there is no object?  How can we check that?</a:t>
            </a:r>
          </a:p>
        </p:txBody>
      </p:sp>
      <p:sp>
        <p:nvSpPr>
          <p:cNvPr id="4" name="Slide Number Placeholder 3"/>
          <p:cNvSpPr>
            <a:spLocks noGrp="1"/>
          </p:cNvSpPr>
          <p:nvPr>
            <p:ph type="sldNum" sz="quarter" idx="10"/>
          </p:nvPr>
        </p:nvSpPr>
        <p:spPr/>
        <p:txBody>
          <a:bodyPr/>
          <a:lstStyle/>
          <a:p>
            <a:fld id="{152C7AC7-6EB8-0444-B537-C59A44D4A7C0}" type="slidenum">
              <a:rPr lang="en-US" smtClean="0"/>
              <a:t>33</a:t>
            </a:fld>
            <a:endParaRPr lang="en-US"/>
          </a:p>
        </p:txBody>
      </p:sp>
    </p:spTree>
    <p:extLst>
      <p:ext uri="{BB962C8B-B14F-4D97-AF65-F5344CB8AC3E}">
        <p14:creationId xmlns:p14="http://schemas.microsoft.com/office/powerpoint/2010/main" val="1691709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can finish </a:t>
            </a:r>
            <a:r>
              <a:rPr lang="en-US" dirty="0" err="1"/>
              <a:t>dribbleCastle</a:t>
            </a:r>
            <a:r>
              <a:rPr lang="en-US" dirty="0"/>
              <a:t>!</a:t>
            </a:r>
          </a:p>
        </p:txBody>
      </p:sp>
      <p:sp>
        <p:nvSpPr>
          <p:cNvPr id="4" name="Slide Number Placeholder 3"/>
          <p:cNvSpPr>
            <a:spLocks noGrp="1"/>
          </p:cNvSpPr>
          <p:nvPr>
            <p:ph type="sldNum" sz="quarter" idx="10"/>
          </p:nvPr>
        </p:nvSpPr>
        <p:spPr/>
        <p:txBody>
          <a:bodyPr/>
          <a:lstStyle/>
          <a:p>
            <a:fld id="{152C7AC7-6EB8-0444-B537-C59A44D4A7C0}" type="slidenum">
              <a:rPr lang="en-US" smtClean="0"/>
              <a:t>34</a:t>
            </a:fld>
            <a:endParaRPr lang="en-US"/>
          </a:p>
        </p:txBody>
      </p:sp>
    </p:spTree>
    <p:extLst>
      <p:ext uri="{BB962C8B-B14F-4D97-AF65-F5344CB8AC3E}">
        <p14:creationId xmlns:p14="http://schemas.microsoft.com/office/powerpoint/2010/main" val="1625911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a:t>
            </a:r>
            <a:r>
              <a:rPr lang="en-US" baseline="0" dirty="0"/>
              <a:t> from the empty string</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35</a:t>
            </a:fld>
            <a:endParaRPr lang="en-US"/>
          </a:p>
        </p:txBody>
      </p:sp>
    </p:spTree>
    <p:extLst>
      <p:ext uri="{BB962C8B-B14F-4D97-AF65-F5344CB8AC3E}">
        <p14:creationId xmlns:p14="http://schemas.microsoft.com/office/powerpoint/2010/main" val="953325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can finish </a:t>
            </a:r>
            <a:r>
              <a:rPr lang="en-US" dirty="0" err="1"/>
              <a:t>dribbleCastle</a:t>
            </a:r>
            <a:r>
              <a:rPr lang="en-US" dirty="0"/>
              <a:t>!</a:t>
            </a:r>
          </a:p>
        </p:txBody>
      </p:sp>
      <p:sp>
        <p:nvSpPr>
          <p:cNvPr id="4" name="Slide Number Placeholder 3"/>
          <p:cNvSpPr>
            <a:spLocks noGrp="1"/>
          </p:cNvSpPr>
          <p:nvPr>
            <p:ph type="sldNum" sz="quarter" idx="10"/>
          </p:nvPr>
        </p:nvSpPr>
        <p:spPr/>
        <p:txBody>
          <a:bodyPr/>
          <a:lstStyle/>
          <a:p>
            <a:fld id="{152C7AC7-6EB8-0444-B537-C59A44D4A7C0}" type="slidenum">
              <a:rPr lang="en-US" smtClean="0"/>
              <a:t>36</a:t>
            </a:fld>
            <a:endParaRPr lang="en-US"/>
          </a:p>
        </p:txBody>
      </p:sp>
    </p:spTree>
    <p:extLst>
      <p:ext uri="{BB962C8B-B14F-4D97-AF65-F5344CB8AC3E}">
        <p14:creationId xmlns:p14="http://schemas.microsoft.com/office/powerpoint/2010/main" val="1927242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6</a:t>
            </a:fld>
            <a:endParaRPr lang="en-US"/>
          </a:p>
        </p:txBody>
      </p:sp>
    </p:spTree>
    <p:extLst>
      <p:ext uri="{BB962C8B-B14F-4D97-AF65-F5344CB8AC3E}">
        <p14:creationId xmlns:p14="http://schemas.microsoft.com/office/powerpoint/2010/main" val="1466045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null like an “invalid mailing address” </a:t>
            </a:r>
            <a:r>
              <a:rPr lang="mr-IN" dirty="0"/>
              <a:t>–</a:t>
            </a:r>
            <a:r>
              <a:rPr lang="en-US" baseline="0" dirty="0"/>
              <a:t> if you try to send messages to it, your messages bounce because the address is invalid</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37</a:t>
            </a:fld>
            <a:endParaRPr lang="en-US"/>
          </a:p>
        </p:txBody>
      </p:sp>
    </p:spTree>
    <p:extLst>
      <p:ext uri="{BB962C8B-B14F-4D97-AF65-F5344CB8AC3E}">
        <p14:creationId xmlns:p14="http://schemas.microsoft.com/office/powerpoint/2010/main" val="1955126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39</a:t>
            </a:fld>
            <a:endParaRPr lang="en-US"/>
          </a:p>
        </p:txBody>
      </p:sp>
    </p:spTree>
    <p:extLst>
      <p:ext uri="{BB962C8B-B14F-4D97-AF65-F5344CB8AC3E}">
        <p14:creationId xmlns:p14="http://schemas.microsoft.com/office/powerpoint/2010/main" val="1090616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52C7AC7-6EB8-0444-B537-C59A44D4A7C0}" type="slidenum">
              <a:rPr lang="en-US" smtClean="0"/>
              <a:t>40</a:t>
            </a:fld>
            <a:endParaRPr lang="en-US"/>
          </a:p>
        </p:txBody>
      </p:sp>
    </p:spTree>
    <p:extLst>
      <p:ext uri="{BB962C8B-B14F-4D97-AF65-F5344CB8AC3E}">
        <p14:creationId xmlns:p14="http://schemas.microsoft.com/office/powerpoint/2010/main" val="848592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code</a:t>
            </a:r>
          </a:p>
        </p:txBody>
      </p:sp>
      <p:sp>
        <p:nvSpPr>
          <p:cNvPr id="4" name="Slide Number Placeholder 3"/>
          <p:cNvSpPr>
            <a:spLocks noGrp="1"/>
          </p:cNvSpPr>
          <p:nvPr>
            <p:ph type="sldNum" sz="quarter" idx="10"/>
          </p:nvPr>
        </p:nvSpPr>
        <p:spPr/>
        <p:txBody>
          <a:bodyPr/>
          <a:lstStyle/>
          <a:p>
            <a:fld id="{152C7AC7-6EB8-0444-B537-C59A44D4A7C0}" type="slidenum">
              <a:rPr lang="en-US" smtClean="0"/>
              <a:t>41</a:t>
            </a:fld>
            <a:endParaRPr lang="en-US"/>
          </a:p>
        </p:txBody>
      </p:sp>
    </p:spTree>
    <p:extLst>
      <p:ext uri="{BB962C8B-B14F-4D97-AF65-F5344CB8AC3E}">
        <p14:creationId xmlns:p14="http://schemas.microsoft.com/office/powerpoint/2010/main" val="435561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that event happens, Java looks for a method in your program called public void run and executes the code there.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Today, we’re going to learn about other types of events besides your program launching.   There are lots of them!  And it turns out you can also have Java run certain code when those things happen, too.</a:t>
            </a:r>
          </a:p>
          <a:p>
            <a:endParaRPr lang="en-US" sz="1200" kern="1200" dirty="0">
              <a:solidFill>
                <a:schemeClr val="tx1"/>
              </a:solidFill>
              <a:effectLst/>
              <a:latin typeface="+mn-lt"/>
              <a:ea typeface="+mn-ea"/>
              <a:cs typeface="+mn-cs"/>
            </a:endParaRPr>
          </a:p>
          <a:p>
            <a:r>
              <a:rPr lang="en-US" dirty="0"/>
              <a:t> </a:t>
            </a:r>
          </a:p>
        </p:txBody>
      </p:sp>
      <p:sp>
        <p:nvSpPr>
          <p:cNvPr id="4" name="Slide Number Placeholder 3"/>
          <p:cNvSpPr>
            <a:spLocks noGrp="1"/>
          </p:cNvSpPr>
          <p:nvPr>
            <p:ph type="sldNum" sz="quarter" idx="10"/>
          </p:nvPr>
        </p:nvSpPr>
        <p:spPr/>
        <p:txBody>
          <a:bodyPr/>
          <a:lstStyle/>
          <a:p>
            <a:fld id="{152C7AC7-6EB8-0444-B537-C59A44D4A7C0}" type="slidenum">
              <a:rPr lang="en-US" smtClean="0"/>
              <a:t>7</a:t>
            </a:fld>
            <a:endParaRPr lang="en-US"/>
          </a:p>
        </p:txBody>
      </p:sp>
    </p:spTree>
    <p:extLst>
      <p:ext uri="{BB962C8B-B14F-4D97-AF65-F5344CB8AC3E}">
        <p14:creationId xmlns:p14="http://schemas.microsoft.com/office/powerpoint/2010/main" val="50222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events triggered by the user – like mouse clicks, or mouse drags.  On</a:t>
            </a:r>
            <a:r>
              <a:rPr lang="en-US" sz="1200" kern="1200" baseline="0" dirty="0">
                <a:solidFill>
                  <a:schemeClr val="tx1"/>
                </a:solidFill>
                <a:effectLst/>
                <a:latin typeface="+mn-lt"/>
                <a:ea typeface="+mn-ea"/>
                <a:cs typeface="+mn-cs"/>
              </a:rPr>
              <a:t> mobile devices, there are even more.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now just demoting run to be</a:t>
            </a:r>
            <a:r>
              <a:rPr lang="en-US" sz="1200" kern="1200" baseline="0" dirty="0">
                <a:solidFill>
                  <a:schemeClr val="tx1"/>
                </a:solidFill>
                <a:effectLst/>
                <a:latin typeface="+mn-lt"/>
                <a:ea typeface="+mn-ea"/>
                <a:cs typeface="+mn-cs"/>
              </a:rPr>
              <a:t> “another event” that is triggered by the user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8</a:t>
            </a:fld>
            <a:endParaRPr lang="en-US"/>
          </a:p>
        </p:txBody>
      </p:sp>
    </p:spTree>
    <p:extLst>
      <p:ext uri="{BB962C8B-B14F-4D97-AF65-F5344CB8AC3E}">
        <p14:creationId xmlns:p14="http://schemas.microsoft.com/office/powerpoint/2010/main" val="1432574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We’re just going to focus on the mouse today.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can happen in any order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mouse events even after run finishes!</a:t>
            </a:r>
          </a:p>
        </p:txBody>
      </p:sp>
      <p:sp>
        <p:nvSpPr>
          <p:cNvPr id="4" name="Slide Number Placeholder 3"/>
          <p:cNvSpPr>
            <a:spLocks noGrp="1"/>
          </p:cNvSpPr>
          <p:nvPr>
            <p:ph type="sldNum" sz="quarter" idx="10"/>
          </p:nvPr>
        </p:nvSpPr>
        <p:spPr/>
        <p:txBody>
          <a:bodyPr/>
          <a:lstStyle/>
          <a:p>
            <a:fld id="{152C7AC7-6EB8-0444-B537-C59A44D4A7C0}" type="slidenum">
              <a:rPr lang="en-US" smtClean="0"/>
              <a:t>9</a:t>
            </a:fld>
            <a:endParaRPr lang="en-US"/>
          </a:p>
        </p:txBody>
      </p:sp>
    </p:spTree>
    <p:extLst>
      <p:ext uri="{BB962C8B-B14F-4D97-AF65-F5344CB8AC3E}">
        <p14:creationId xmlns:p14="http://schemas.microsoft.com/office/powerpoint/2010/main" val="121872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rule in Java though is that the code for each event needs to go in its own method.  That way Java knows what to execute for each event.  They also have</a:t>
            </a:r>
            <a:r>
              <a:rPr lang="en-US" sz="1200" kern="1200" baseline="0" dirty="0">
                <a:solidFill>
                  <a:schemeClr val="tx1"/>
                </a:solidFill>
                <a:effectLst/>
                <a:latin typeface="+mn-lt"/>
                <a:ea typeface="+mn-ea"/>
                <a:cs typeface="+mn-cs"/>
              </a:rPr>
              <a:t> to be named exactly how Java wants, so it knows where to look.  </a:t>
            </a:r>
            <a:r>
              <a:rPr lang="en-US" sz="1200" kern="1200" dirty="0">
                <a:solidFill>
                  <a:schemeClr val="tx1"/>
                </a:solidFill>
                <a:effectLst/>
                <a:latin typeface="+mn-lt"/>
                <a:ea typeface="+mn-ea"/>
                <a:cs typeface="+mn-cs"/>
              </a:rPr>
              <a:t>So we have a method for the code that should be run when the program launches (public void run()). And we also will have a method for the code that should run when the user clicks the mouse, and a method that should run when the user drags the mouse, etc.</a:t>
            </a:r>
          </a:p>
        </p:txBody>
      </p:sp>
      <p:sp>
        <p:nvSpPr>
          <p:cNvPr id="4" name="Slide Number Placeholder 3"/>
          <p:cNvSpPr>
            <a:spLocks noGrp="1"/>
          </p:cNvSpPr>
          <p:nvPr>
            <p:ph type="sldNum" sz="quarter" idx="10"/>
          </p:nvPr>
        </p:nvSpPr>
        <p:spPr/>
        <p:txBody>
          <a:bodyPr/>
          <a:lstStyle/>
          <a:p>
            <a:fld id="{152C7AC7-6EB8-0444-B537-C59A44D4A7C0}" type="slidenum">
              <a:rPr lang="en-US" smtClean="0"/>
              <a:t>10</a:t>
            </a:fld>
            <a:endParaRPr lang="en-US"/>
          </a:p>
        </p:txBody>
      </p:sp>
    </p:spTree>
    <p:extLst>
      <p:ext uri="{BB962C8B-B14F-4D97-AF65-F5344CB8AC3E}">
        <p14:creationId xmlns:p14="http://schemas.microsoft.com/office/powerpoint/2010/main" val="540339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p:txBody>
      </p:sp>
      <p:sp>
        <p:nvSpPr>
          <p:cNvPr id="4" name="Slide Number Placeholder 3"/>
          <p:cNvSpPr>
            <a:spLocks noGrp="1"/>
          </p:cNvSpPr>
          <p:nvPr>
            <p:ph type="sldNum" sz="quarter" idx="10"/>
          </p:nvPr>
        </p:nvSpPr>
        <p:spPr/>
        <p:txBody>
          <a:bodyPr/>
          <a:lstStyle/>
          <a:p>
            <a:fld id="{152C7AC7-6EB8-0444-B537-C59A44D4A7C0}" type="slidenum">
              <a:rPr lang="en-US" smtClean="0"/>
              <a:t>11</a:t>
            </a:fld>
            <a:endParaRPr lang="en-US"/>
          </a:p>
        </p:txBody>
      </p:sp>
    </p:spTree>
    <p:extLst>
      <p:ext uri="{BB962C8B-B14F-4D97-AF65-F5344CB8AC3E}">
        <p14:creationId xmlns:p14="http://schemas.microsoft.com/office/powerpoint/2010/main" val="1672450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like run, these methods are called by Java, not by</a:t>
            </a:r>
            <a:r>
              <a:rPr lang="en-US" sz="1200" kern="1200" baseline="0" dirty="0">
                <a:solidFill>
                  <a:schemeClr val="tx1"/>
                </a:solidFill>
                <a:effectLst/>
                <a:latin typeface="+mn-lt"/>
                <a:ea typeface="+mn-ea"/>
                <a:cs typeface="+mn-cs"/>
              </a:rPr>
              <a:t> our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12</a:t>
            </a:fld>
            <a:endParaRPr lang="en-US"/>
          </a:p>
        </p:txBody>
      </p:sp>
    </p:spTree>
    <p:extLst>
      <p:ext uri="{BB962C8B-B14F-4D97-AF65-F5344CB8AC3E}">
        <p14:creationId xmlns:p14="http://schemas.microsoft.com/office/powerpoint/2010/main" val="85967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a:t>Click to edit Master subtitle style</a:t>
            </a:r>
          </a:p>
        </p:txBody>
      </p:sp>
      <p:sp>
        <p:nvSpPr>
          <p:cNvPr id="18440" name="AutoShape 3"/>
          <p:cNvSpPr>
            <a:spLocks noChangeArrowheads="1"/>
          </p:cNvSpPr>
          <p:nvPr/>
        </p:nvSpPr>
        <p:spPr bwMode="auto">
          <a:xfrm>
            <a:off x="0" y="0"/>
            <a:ext cx="9144000" cy="838200"/>
          </a:xfrm>
          <a:prstGeom prst="roundRect">
            <a:avLst>
              <a:gd name="adj" fmla="val 111"/>
            </a:avLst>
          </a:prstGeom>
          <a:solidFill>
            <a:srgbClr val="C3D69B"/>
          </a:solidFill>
          <a:ln w="9398">
            <a:no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Calibri" charset="0"/>
              <a:ea typeface="Arial" charset="0"/>
              <a:cs typeface="Arial" charset="0"/>
            </a:endParaRPr>
          </a:p>
        </p:txBody>
      </p:sp>
      <p:sp>
        <p:nvSpPr>
          <p:cNvPr id="18443" name="Text Box 11"/>
          <p:cNvSpPr txBox="1">
            <a:spLocks noChangeArrowheads="1"/>
          </p:cNvSpPr>
          <p:nvPr/>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t>This document is copyright (C) Stanford Computer Science and Marty Stepp, licensed under Creative Commons Attribution 2.5 License.  All rights reserved.</a:t>
            </a:r>
            <a:br>
              <a:rPr lang="en-US" altLang="x-none" sz="800"/>
            </a:br>
            <a:r>
              <a:rPr lang="en-US" altLang="x-none" sz="800"/>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295400"/>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dirty="0"/>
              <a:t>Click to edit title style</a:t>
            </a:r>
          </a:p>
        </p:txBody>
      </p:sp>
      <p:sp>
        <p:nvSpPr>
          <p:cNvPr id="6" name="AutoShape 3">
            <a:extLst>
              <a:ext uri="{FF2B5EF4-FFF2-40B4-BE49-F238E27FC236}">
                <a16:creationId xmlns:a16="http://schemas.microsoft.com/office/drawing/2014/main" id="{CC354509-3AE8-D643-894C-DD042128BF7A}"/>
              </a:ext>
            </a:extLst>
          </p:cNvPr>
          <p:cNvSpPr>
            <a:spLocks noChangeArrowheads="1"/>
          </p:cNvSpPr>
          <p:nvPr userDrawn="1"/>
        </p:nvSpPr>
        <p:spPr bwMode="auto">
          <a:xfrm>
            <a:off x="0" y="0"/>
            <a:ext cx="9144000" cy="838200"/>
          </a:xfrm>
          <a:prstGeom prst="roundRect">
            <a:avLst>
              <a:gd name="adj" fmla="val 111"/>
            </a:avLst>
          </a:prstGeom>
          <a:solidFill>
            <a:srgbClr val="C3D69B"/>
          </a:solidFill>
          <a:ln w="9398">
            <a:no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Calibri" charset="0"/>
              <a:ea typeface="Arial" charset="0"/>
              <a:cs typeface="Arial" charset="0"/>
            </a:endParaRP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8229600" y="6356350"/>
            <a:ext cx="762000" cy="365125"/>
          </a:xfrm>
          <a:prstGeom prst="rect">
            <a:avLst/>
          </a:prstGeom>
          <a:noFill/>
        </p:spPr>
        <p:txBody>
          <a:bodyPr lIns="0" tIns="0" rIns="0" bIns="0" anchor="b"/>
          <a:lstStyle/>
          <a:p>
            <a:pPr algn="r">
              <a:spcBef>
                <a:spcPts val="500"/>
              </a:spcBef>
            </a:pPr>
            <a:fld id="{08267DFD-02E1-ED47-A842-BD1D585199FF}" type="slidenum">
              <a:rPr lang="en-US" altLang="x-none" sz="1200">
                <a:solidFill>
                  <a:srgbClr val="424242"/>
                </a:solidFill>
                <a:latin typeface="Verdana" charset="0"/>
              </a:rPr>
              <a:pPr algn="r">
                <a:spcBef>
                  <a:spcPts val="500"/>
                </a:spcBef>
              </a:pPr>
              <a:t>‹#›</a:t>
            </a:fld>
            <a:endParaRPr lang="en-US" altLang="x-none" sz="1800">
              <a:latin typeface="Arial" charset="0"/>
            </a:endParaRPr>
          </a:p>
        </p:txBody>
      </p:sp>
    </p:spTree>
    <p:extLst>
      <p:ext uri="{BB962C8B-B14F-4D97-AF65-F5344CB8AC3E}">
        <p14:creationId xmlns:p14="http://schemas.microsoft.com/office/powerpoint/2010/main" val="19489302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b="1" kern="1200">
          <a:solidFill>
            <a:schemeClr val="tx1"/>
          </a:solidFill>
          <a:latin typeface="Century Gothic" panose="020B0502020202020204" pitchFamily="34" charset="0"/>
          <a:ea typeface="+mj-ea"/>
          <a:cs typeface="+mj-cs"/>
        </a:defRPr>
      </a:lvl1pPr>
      <a:lvl2pPr algn="ctr" rtl="0" eaLnBrk="1" fontAlgn="base" hangingPunct="1">
        <a:spcBef>
          <a:spcPct val="0"/>
        </a:spcBef>
        <a:spcAft>
          <a:spcPct val="0"/>
        </a:spcAft>
        <a:defRPr sz="4400" b="1">
          <a:solidFill>
            <a:schemeClr val="bg1"/>
          </a:solidFill>
          <a:latin typeface="Tahoma" charset="0"/>
        </a:defRPr>
      </a:lvl2pPr>
      <a:lvl3pPr algn="ctr" rtl="0" eaLnBrk="1" fontAlgn="base" hangingPunct="1">
        <a:spcBef>
          <a:spcPct val="0"/>
        </a:spcBef>
        <a:spcAft>
          <a:spcPct val="0"/>
        </a:spcAft>
        <a:defRPr sz="4400" b="1">
          <a:solidFill>
            <a:schemeClr val="bg1"/>
          </a:solidFill>
          <a:latin typeface="Tahoma" charset="0"/>
        </a:defRPr>
      </a:lvl3pPr>
      <a:lvl4pPr algn="ctr" rtl="0" eaLnBrk="1" fontAlgn="base" hangingPunct="1">
        <a:spcBef>
          <a:spcPct val="0"/>
        </a:spcBef>
        <a:spcAft>
          <a:spcPct val="0"/>
        </a:spcAft>
        <a:defRPr sz="4400" b="1">
          <a:solidFill>
            <a:schemeClr val="bg1"/>
          </a:solidFill>
          <a:latin typeface="Tahoma" charset="0"/>
        </a:defRPr>
      </a:lvl4pPr>
      <a:lvl5pPr algn="ctr" rtl="0" eaLnBrk="1" fontAlgn="base" hangingPunct="1">
        <a:spcBef>
          <a:spcPct val="0"/>
        </a:spcBef>
        <a:spcAft>
          <a:spcPct val="0"/>
        </a:spcAft>
        <a:defRPr sz="4400" b="1">
          <a:solidFill>
            <a:schemeClr val="bg1"/>
          </a:solidFill>
          <a:latin typeface="Tahoma" charset="0"/>
        </a:defRPr>
      </a:lvl5pPr>
      <a:lvl6pPr marL="457200" algn="ctr" rtl="0" eaLnBrk="1" fontAlgn="base" hangingPunct="1">
        <a:spcBef>
          <a:spcPct val="0"/>
        </a:spcBef>
        <a:spcAft>
          <a:spcPct val="0"/>
        </a:spcAft>
        <a:defRPr sz="4400" b="1">
          <a:solidFill>
            <a:schemeClr val="bg1"/>
          </a:solidFill>
          <a:latin typeface="Tahoma" charset="0"/>
        </a:defRPr>
      </a:lvl6pPr>
      <a:lvl7pPr marL="914400" algn="ctr" rtl="0" eaLnBrk="1" fontAlgn="base" hangingPunct="1">
        <a:spcBef>
          <a:spcPct val="0"/>
        </a:spcBef>
        <a:spcAft>
          <a:spcPct val="0"/>
        </a:spcAft>
        <a:defRPr sz="4400" b="1">
          <a:solidFill>
            <a:schemeClr val="bg1"/>
          </a:solidFill>
          <a:latin typeface="Tahoma" charset="0"/>
        </a:defRPr>
      </a:lvl7pPr>
      <a:lvl8pPr marL="1371600" algn="ctr" rtl="0" eaLnBrk="1" fontAlgn="base" hangingPunct="1">
        <a:spcBef>
          <a:spcPct val="0"/>
        </a:spcBef>
        <a:spcAft>
          <a:spcPct val="0"/>
        </a:spcAft>
        <a:defRPr sz="4400" b="1">
          <a:solidFill>
            <a:schemeClr val="bg1"/>
          </a:solidFill>
          <a:latin typeface="Tahoma" charset="0"/>
        </a:defRPr>
      </a:lvl8pPr>
      <a:lvl9pPr marL="1828800" algn="ctr" rtl="0" eaLnBrk="1" fontAlgn="base" hangingPunct="1">
        <a:spcBef>
          <a:spcPct val="0"/>
        </a:spcBef>
        <a:spcAft>
          <a:spcPct val="0"/>
        </a:spcAft>
        <a:defRPr sz="4400" b="1">
          <a:solidFill>
            <a:schemeClr val="bg1"/>
          </a:solidFill>
          <a:latin typeface="Tahoma" charset="0"/>
        </a:defRPr>
      </a:lvl9pPr>
    </p:titleStyle>
    <p:bodyStyle>
      <a:lvl1pPr marL="230188" indent="-230188" algn="l" rtl="0" eaLnBrk="1" fontAlgn="base" hangingPunct="1">
        <a:spcBef>
          <a:spcPct val="20000"/>
        </a:spcBef>
        <a:spcAft>
          <a:spcPct val="0"/>
        </a:spcAft>
        <a:buChar char="•"/>
        <a:defRPr sz="2400" kern="1200">
          <a:solidFill>
            <a:schemeClr val="tx1"/>
          </a:solidFill>
          <a:latin typeface="+mn-lt"/>
          <a:ea typeface="+mn-ea"/>
          <a:cs typeface="+mn-cs"/>
        </a:defRPr>
      </a:lvl1pPr>
      <a:lvl2pPr marL="571500" indent="-227013" algn="l" rtl="0" eaLnBrk="1" fontAlgn="base" hangingPunct="1">
        <a:spcBef>
          <a:spcPct val="20000"/>
        </a:spcBef>
        <a:spcAft>
          <a:spcPct val="0"/>
        </a:spcAft>
        <a:buChar char="–"/>
        <a:defRPr sz="2200" kern="1200">
          <a:solidFill>
            <a:schemeClr val="tx1"/>
          </a:solidFill>
          <a:latin typeface="+mn-lt"/>
          <a:ea typeface="+mn-ea"/>
          <a:cs typeface="+mn-cs"/>
        </a:defRPr>
      </a:lvl2pPr>
      <a:lvl3pPr marL="855663" indent="-169863" algn="l" rtl="0" eaLnBrk="1" fontAlgn="base" hangingPunct="1">
        <a:spcBef>
          <a:spcPct val="20000"/>
        </a:spcBef>
        <a:spcAft>
          <a:spcPct val="0"/>
        </a:spcAft>
        <a:buChar char="•"/>
        <a:defRPr sz="2000" kern="1200">
          <a:solidFill>
            <a:schemeClr val="tx1"/>
          </a:solidFill>
          <a:latin typeface="+mn-lt"/>
          <a:ea typeface="+mn-ea"/>
          <a:cs typeface="+mn-cs"/>
        </a:defRPr>
      </a:lvl3pPr>
      <a:lvl4pPr marL="1144588" indent="-174625" algn="l" rtl="0" eaLnBrk="1" fontAlgn="base" hangingPunct="1">
        <a:spcBef>
          <a:spcPct val="20000"/>
        </a:spcBef>
        <a:spcAft>
          <a:spcPct val="0"/>
        </a:spcAft>
        <a:buChar char="–"/>
        <a:defRPr kern="1200">
          <a:solidFill>
            <a:schemeClr val="tx1"/>
          </a:solidFill>
          <a:latin typeface="+mn-lt"/>
          <a:ea typeface="+mn-ea"/>
          <a:cs typeface="+mn-cs"/>
        </a:defRPr>
      </a:lvl4pPr>
      <a:lvl5pPr marL="1487488"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10" Type="http://schemas.microsoft.com/office/2007/relationships/hdphoto" Target="../media/hdphoto4.wdp"/><Relationship Id="rId4" Type="http://schemas.openxmlformats.org/officeDocument/2006/relationships/image" Target="../media/image4.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5.wdp"/></Relationships>
</file>

<file path=ppt/slides/_rels/slide4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8.wdp"/><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0.wdp"/><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2.wdp"/><Relationship Id="rId4" Type="http://schemas.openxmlformats.org/officeDocument/2006/relationships/image" Target="../media/image14.png"/></Relationships>
</file>

<file path=ppt/slides/_rels/slide5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2.wdp"/><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5.wdp"/><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8.wdp"/><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5.wdp"/><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7.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8.wdp"/><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756" y="-1"/>
            <a:ext cx="11150833" cy="7002723"/>
          </a:xfrm>
          <a:prstGeom prst="rect">
            <a:avLst/>
          </a:prstGeom>
        </p:spPr>
      </p:pic>
      <p:pic>
        <p:nvPicPr>
          <p:cNvPr id="6" name="Picture 4" descr="C:\Users\Chris\University\Teaching\cs221\WWW\slides\img\stanf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4800"/>
            <a:ext cx="2383383" cy="237807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Events</a:t>
            </a:r>
          </a:p>
        </p:txBody>
      </p:sp>
    </p:spTree>
    <p:extLst>
      <p:ext uri="{BB962C8B-B14F-4D97-AF65-F5344CB8AC3E}">
        <p14:creationId xmlns:p14="http://schemas.microsoft.com/office/powerpoint/2010/main" val="2328881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p:txBody>
      </p:sp>
    </p:spTree>
    <p:extLst>
      <p:ext uri="{BB962C8B-B14F-4D97-AF65-F5344CB8AC3E}">
        <p14:creationId xmlns:p14="http://schemas.microsoft.com/office/powerpoint/2010/main" val="1345866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p:txBody>
      </p:sp>
    </p:spTree>
    <p:extLst>
      <p:ext uri="{BB962C8B-B14F-4D97-AF65-F5344CB8AC3E}">
        <p14:creationId xmlns:p14="http://schemas.microsoft.com/office/powerpoint/2010/main" val="92351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mouseMoved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moved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p:txBody>
      </p:sp>
    </p:spTree>
    <p:extLst>
      <p:ext uri="{BB962C8B-B14F-4D97-AF65-F5344CB8AC3E}">
        <p14:creationId xmlns:p14="http://schemas.microsoft.com/office/powerpoint/2010/main" val="77793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ClickForDaisy</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200" dirty="0">
                <a:latin typeface="Consolas" charset="0"/>
              </a:rPr>
              <a:t>import </a:t>
            </a:r>
            <a:r>
              <a:rPr lang="en-US" altLang="x-none" sz="2200" dirty="0" err="1">
                <a:latin typeface="Consolas" charset="0"/>
              </a:rPr>
              <a:t>acm.program</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acm.graphics</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java.awt</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java.awt.event</a:t>
            </a:r>
            <a:r>
              <a:rPr lang="en-US" altLang="x-none" sz="2200" dirty="0">
                <a:latin typeface="Consolas" charset="0"/>
              </a:rPr>
              <a:t>.*;	</a:t>
            </a:r>
            <a:r>
              <a:rPr lang="en-US" altLang="x-none" sz="2200" dirty="0">
                <a:solidFill>
                  <a:srgbClr val="00B050"/>
                </a:solidFill>
                <a:latin typeface="Consolas" charset="0"/>
              </a:rPr>
              <a:t>// NEW</a:t>
            </a:r>
            <a:endParaRPr lang="en-US" altLang="x-none" sz="2200" b="1" dirty="0">
              <a:solidFill>
                <a:srgbClr val="00B050"/>
              </a:solidFill>
              <a:latin typeface="Consolas" charset="0"/>
            </a:endParaRPr>
          </a:p>
          <a:p>
            <a:pPr>
              <a:lnSpc>
                <a:spcPct val="80000"/>
              </a:lnSpc>
              <a:buFontTx/>
              <a:buNone/>
            </a:pPr>
            <a:endParaRPr lang="en-US" altLang="x-none" sz="2200" b="1" dirty="0">
              <a:solidFill>
                <a:srgbClr val="7030A0"/>
              </a:solidFill>
              <a:latin typeface="Consolas" charset="0"/>
            </a:endParaRPr>
          </a:p>
          <a:p>
            <a:pPr>
              <a:lnSpc>
                <a:spcPct val="80000"/>
              </a:lnSpc>
              <a:buFontTx/>
              <a:buNone/>
            </a:pPr>
            <a:r>
              <a:rPr lang="en-US" altLang="x-none" sz="2200" b="1" dirty="0">
                <a:solidFill>
                  <a:srgbClr val="7030A0"/>
                </a:solidFill>
                <a:latin typeface="Consolas" charset="0"/>
              </a:rPr>
              <a:t>public</a:t>
            </a:r>
            <a:r>
              <a:rPr lang="en-US" altLang="x-none" sz="2200" dirty="0">
                <a:solidFill>
                  <a:srgbClr val="7030A0"/>
                </a:solidFill>
                <a:latin typeface="Consolas" charset="0"/>
              </a:rPr>
              <a:t> </a:t>
            </a:r>
            <a:r>
              <a:rPr lang="en-US" altLang="x-none" sz="2200" b="1" dirty="0">
                <a:solidFill>
                  <a:srgbClr val="7030A0"/>
                </a:solidFill>
                <a:latin typeface="Consolas" charset="0"/>
              </a:rPr>
              <a:t>class</a:t>
            </a:r>
            <a:r>
              <a:rPr lang="en-US" altLang="x-none" sz="2200" dirty="0">
                <a:solidFill>
                  <a:srgbClr val="7030A0"/>
                </a:solidFill>
                <a:latin typeface="Consolas" charset="0"/>
              </a:rPr>
              <a:t> </a:t>
            </a:r>
            <a:r>
              <a:rPr lang="en-US" altLang="x-none" sz="2200" dirty="0" err="1">
                <a:latin typeface="Consolas" charset="0"/>
              </a:rPr>
              <a:t>ClickForDaisy</a:t>
            </a:r>
            <a:r>
              <a:rPr lang="en-US" altLang="x-none" sz="2200" dirty="0">
                <a:latin typeface="Consolas" charset="0"/>
              </a:rPr>
              <a:t> </a:t>
            </a:r>
            <a:r>
              <a:rPr lang="en-US" altLang="x-none" sz="2200" b="1" dirty="0">
                <a:solidFill>
                  <a:srgbClr val="7030A0"/>
                </a:solidFill>
                <a:latin typeface="Consolas" charset="0"/>
              </a:rPr>
              <a:t>extends</a:t>
            </a:r>
            <a:r>
              <a:rPr lang="en-US" altLang="x-none" sz="2200" dirty="0">
                <a:solidFill>
                  <a:srgbClr val="7030A0"/>
                </a:solidFill>
                <a:latin typeface="Consolas" charset="0"/>
              </a:rPr>
              <a:t> </a:t>
            </a:r>
            <a:r>
              <a:rPr lang="en-US" altLang="x-none" sz="2200" dirty="0" err="1">
                <a:latin typeface="Consolas" charset="0"/>
              </a:rPr>
              <a:t>GraphicsProgram</a:t>
            </a:r>
            <a:r>
              <a:rPr lang="en-US" altLang="x-none" sz="2200" dirty="0">
                <a:latin typeface="Consolas" charset="0"/>
              </a:rPr>
              <a:t> {</a:t>
            </a:r>
            <a:endParaRPr lang="en-US" altLang="x-none" sz="2200" dirty="0">
              <a:solidFill>
                <a:srgbClr val="00B050"/>
              </a:solidFill>
              <a:latin typeface="Consolas" charset="0"/>
            </a:endParaRPr>
          </a:p>
          <a:p>
            <a:pPr>
              <a:lnSpc>
                <a:spcPct val="80000"/>
              </a:lnSpc>
              <a:buFontTx/>
              <a:buNone/>
            </a:pPr>
            <a:r>
              <a:rPr lang="en-US" altLang="x-none" sz="2200" dirty="0">
                <a:solidFill>
                  <a:srgbClr val="00B050"/>
                </a:solidFill>
                <a:latin typeface="Consolas" charset="0"/>
              </a:rPr>
              <a:t>    </a:t>
            </a:r>
            <a:br>
              <a:rPr lang="en-US" altLang="x-none" sz="2200" dirty="0">
                <a:solidFill>
                  <a:srgbClr val="00B050"/>
                </a:solidFill>
                <a:latin typeface="Consolas" charset="0"/>
              </a:rPr>
            </a:br>
            <a:r>
              <a:rPr lang="en-US" altLang="x-none" sz="2200" dirty="0">
                <a:solidFill>
                  <a:srgbClr val="00B050"/>
                </a:solidFill>
                <a:latin typeface="Consolas" charset="0"/>
              </a:rPr>
              <a:t>   // Add a Daisy image at 50, 50 on mouse click</a:t>
            </a:r>
          </a:p>
          <a:p>
            <a:pPr>
              <a:lnSpc>
                <a:spcPct val="80000"/>
              </a:lnSpc>
              <a:buFontTx/>
              <a:buNone/>
            </a:pPr>
            <a:r>
              <a:rPr lang="en-US" altLang="x-none" sz="2200" b="1" dirty="0">
                <a:solidFill>
                  <a:srgbClr val="7030A0"/>
                </a:solidFill>
                <a:latin typeface="Consolas" charset="0"/>
              </a:rPr>
              <a:t>    public</a:t>
            </a:r>
            <a:r>
              <a:rPr lang="en-US" altLang="x-none" sz="2200" dirty="0">
                <a:latin typeface="Consolas" charset="0"/>
              </a:rPr>
              <a:t> </a:t>
            </a:r>
            <a:r>
              <a:rPr lang="en-US" altLang="x-none" sz="2200" b="1" dirty="0">
                <a:solidFill>
                  <a:srgbClr val="7030A0"/>
                </a:solidFill>
                <a:latin typeface="Consolas" charset="0"/>
              </a:rPr>
              <a:t>void</a:t>
            </a:r>
            <a:r>
              <a:rPr lang="en-US" altLang="x-none" sz="2200" dirty="0">
                <a:latin typeface="Consolas" charset="0"/>
              </a:rPr>
              <a:t> </a:t>
            </a:r>
            <a:r>
              <a:rPr lang="en-US" altLang="x-none" sz="2200" dirty="0" err="1">
                <a:latin typeface="Consolas" charset="0"/>
              </a:rPr>
              <a:t>mouseClicked</a:t>
            </a:r>
            <a:r>
              <a:rPr lang="en-US" altLang="x-none" sz="2200" dirty="0">
                <a:latin typeface="Consolas" charset="0"/>
              </a:rPr>
              <a:t>(</a:t>
            </a:r>
            <a:r>
              <a:rPr lang="en-US" altLang="x-none" sz="2200" dirty="0" err="1">
                <a:latin typeface="Consolas" charset="0"/>
              </a:rPr>
              <a:t>MouseEvent</a:t>
            </a:r>
            <a:r>
              <a:rPr lang="en-US" altLang="x-none" sz="2200" dirty="0">
                <a:latin typeface="Consolas" charset="0"/>
              </a:rPr>
              <a:t> event) {</a:t>
            </a:r>
          </a:p>
          <a:p>
            <a:pPr>
              <a:lnSpc>
                <a:spcPct val="80000"/>
              </a:lnSpc>
              <a:buFontTx/>
              <a:buNone/>
            </a:pPr>
            <a:r>
              <a:rPr lang="en-US" altLang="x-none" sz="2200" dirty="0">
                <a:solidFill>
                  <a:srgbClr val="00B050"/>
                </a:solidFill>
                <a:latin typeface="Consolas" charset="0"/>
              </a:rPr>
              <a:t>       </a:t>
            </a:r>
            <a:r>
              <a:rPr lang="en-US" altLang="x-none" sz="2200" dirty="0" err="1">
                <a:latin typeface="Consolas" charset="0"/>
              </a:rPr>
              <a:t>GImage</a:t>
            </a:r>
            <a:r>
              <a:rPr lang="en-US" altLang="x-none" sz="2200" dirty="0">
                <a:latin typeface="Consolas" charset="0"/>
              </a:rPr>
              <a:t> daisy = </a:t>
            </a:r>
            <a:r>
              <a:rPr lang="en-US" altLang="x-none" sz="2200" b="1" dirty="0">
                <a:solidFill>
                  <a:srgbClr val="7030A0"/>
                </a:solidFill>
                <a:latin typeface="Consolas" charset="0"/>
              </a:rPr>
              <a:t>new</a:t>
            </a:r>
            <a:r>
              <a:rPr lang="en-US" altLang="x-none" sz="2200" dirty="0">
                <a:latin typeface="Consolas" charset="0"/>
              </a:rPr>
              <a:t> </a:t>
            </a:r>
            <a:r>
              <a:rPr lang="en-US" altLang="x-none" sz="2200" dirty="0" err="1">
                <a:latin typeface="Consolas" charset="0"/>
              </a:rPr>
              <a:t>GImage</a:t>
            </a:r>
            <a:r>
              <a:rPr lang="en-US" altLang="x-none" sz="2200" dirty="0">
                <a:latin typeface="Consolas" charset="0"/>
              </a:rPr>
              <a:t>(</a:t>
            </a:r>
            <a:r>
              <a:rPr lang="en-US" altLang="x-none" sz="2200" dirty="0">
                <a:solidFill>
                  <a:srgbClr val="0070C0"/>
                </a:solidFill>
                <a:latin typeface="Consolas" charset="0"/>
              </a:rPr>
              <a:t>"res/</a:t>
            </a:r>
            <a:r>
              <a:rPr lang="en-US" altLang="x-none" sz="2200" dirty="0" err="1">
                <a:solidFill>
                  <a:srgbClr val="0070C0"/>
                </a:solidFill>
                <a:latin typeface="Consolas" charset="0"/>
              </a:rPr>
              <a:t>daisy.png</a:t>
            </a:r>
            <a:r>
              <a:rPr lang="en-US" altLang="x-none" sz="2200" dirty="0">
                <a:solidFill>
                  <a:srgbClr val="0070C0"/>
                </a:solidFill>
                <a:latin typeface="Consolas" charset="0"/>
              </a:rPr>
              <a:t>"</a:t>
            </a:r>
            <a:r>
              <a:rPr lang="en-US" altLang="x-none" sz="2200" dirty="0">
                <a:latin typeface="Consolas" charset="0"/>
              </a:rPr>
              <a:t>, 50, 50);</a:t>
            </a:r>
          </a:p>
          <a:p>
            <a:pPr>
              <a:lnSpc>
                <a:spcPct val="80000"/>
              </a:lnSpc>
              <a:buFontTx/>
              <a:buNone/>
            </a:pPr>
            <a:r>
              <a:rPr lang="en-US" altLang="x-none" sz="2200" dirty="0">
                <a:solidFill>
                  <a:srgbClr val="00B050"/>
                </a:solidFill>
                <a:latin typeface="Consolas" charset="0"/>
              </a:rPr>
              <a:t>       </a:t>
            </a:r>
            <a:r>
              <a:rPr lang="en-US" altLang="x-none" sz="2200" dirty="0">
                <a:latin typeface="Consolas" charset="0"/>
              </a:rPr>
              <a:t>add(daisy);</a:t>
            </a:r>
          </a:p>
          <a:p>
            <a:pPr>
              <a:lnSpc>
                <a:spcPct val="80000"/>
              </a:lnSpc>
              <a:buFontTx/>
              <a:buNone/>
            </a:pPr>
            <a:r>
              <a:rPr lang="en-US" altLang="x-none" sz="2200" dirty="0">
                <a:latin typeface="Consolas" charset="0"/>
              </a:rPr>
              <a:t>    }</a:t>
            </a:r>
          </a:p>
          <a:p>
            <a:pPr>
              <a:lnSpc>
                <a:spcPct val="80000"/>
              </a:lnSpc>
              <a:buFontTx/>
              <a:buNone/>
            </a:pPr>
            <a:r>
              <a:rPr lang="en-US" altLang="x-none" sz="2200" dirty="0">
                <a:latin typeface="Consolas" charset="0"/>
              </a:rPr>
              <a:t>}</a:t>
            </a:r>
          </a:p>
        </p:txBody>
      </p:sp>
    </p:spTree>
    <p:extLst>
      <p:ext uri="{BB962C8B-B14F-4D97-AF65-F5344CB8AC3E}">
        <p14:creationId xmlns:p14="http://schemas.microsoft.com/office/powerpoint/2010/main" val="448433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en-US" altLang="x-none" dirty="0" err="1"/>
              <a:t>MouseEvent</a:t>
            </a:r>
            <a:r>
              <a:rPr lang="en-US" altLang="x-none" dirty="0"/>
              <a:t> Objects</a:t>
            </a:r>
          </a:p>
        </p:txBody>
      </p:sp>
      <p:sp>
        <p:nvSpPr>
          <p:cNvPr id="1232899" name="Rectangle 3"/>
          <p:cNvSpPr>
            <a:spLocks noGrp="1" noChangeArrowheads="1"/>
          </p:cNvSpPr>
          <p:nvPr>
            <p:ph type="body" idx="1"/>
          </p:nvPr>
        </p:nvSpPr>
        <p:spPr/>
        <p:txBody>
          <a:bodyPr/>
          <a:lstStyle/>
          <a:p>
            <a:endParaRPr lang="en-US" altLang="x-none" sz="2800" dirty="0"/>
          </a:p>
          <a:p>
            <a:r>
              <a:rPr lang="en-US" altLang="x-none" sz="2800" dirty="0"/>
              <a:t>A </a:t>
            </a:r>
            <a:r>
              <a:rPr lang="en-US" altLang="x-none" sz="2800" dirty="0" err="1">
                <a:latin typeface="Consolas" charset="0"/>
              </a:rPr>
              <a:t>MouseEvent</a:t>
            </a:r>
            <a:r>
              <a:rPr lang="en-US" altLang="x-none" sz="2800" dirty="0"/>
              <a:t> contains information about the event that just occurred:</a:t>
            </a:r>
          </a:p>
          <a:p>
            <a:pPr lvl="1">
              <a:buFontTx/>
              <a:buNone/>
            </a:pPr>
            <a:endParaRPr lang="en-US" altLang="x-none" sz="2800" dirty="0"/>
          </a:p>
          <a:p>
            <a:pPr lvl="1">
              <a:buFontTx/>
              <a:buNone/>
            </a:pPr>
            <a:endParaRPr lang="en-US" altLang="x-none" sz="2800" dirty="0"/>
          </a:p>
          <a:p>
            <a:pPr lvl="1">
              <a:buFontTx/>
              <a:buNone/>
            </a:pPr>
            <a:endParaRPr lang="en-US" altLang="x-none" sz="2800" dirty="0"/>
          </a:p>
          <a:p>
            <a:pPr lvl="1">
              <a:buFontTx/>
              <a:buNone/>
            </a:pPr>
            <a:endParaRPr lang="en-US" altLang="x-none" sz="2800" dirty="0"/>
          </a:p>
        </p:txBody>
      </p:sp>
      <p:graphicFrame>
        <p:nvGraphicFramePr>
          <p:cNvPr id="1232929" name="Group 33"/>
          <p:cNvGraphicFramePr>
            <a:graphicFrameLocks noGrp="1"/>
          </p:cNvGraphicFramePr>
          <p:nvPr>
            <p:extLst>
              <p:ext uri="{D42A27DB-BD31-4B8C-83A1-F6EECF244321}">
                <p14:modId xmlns:p14="http://schemas.microsoft.com/office/powerpoint/2010/main" val="2122735671"/>
              </p:ext>
            </p:extLst>
          </p:nvPr>
        </p:nvGraphicFramePr>
        <p:xfrm>
          <a:off x="533400" y="3337560"/>
          <a:ext cx="8077200" cy="1097280"/>
        </p:xfrm>
        <a:graphic>
          <a:graphicData uri="http://schemas.openxmlformats.org/drawingml/2006/table">
            <a:tbl>
              <a:tblPr/>
              <a:tblGrid>
                <a:gridCol w="2362200">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.getX</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the </a:t>
                      </a:r>
                      <a:r>
                        <a:rPr kumimoji="0" lang="en-US" altLang="x-none" sz="2000" b="0" i="1" u="none" strike="noStrike" cap="none" normalizeH="0" baseline="0">
                          <a:ln>
                            <a:noFill/>
                          </a:ln>
                          <a:solidFill>
                            <a:schemeClr val="tx1"/>
                          </a:solidFill>
                          <a:effectLst/>
                          <a:latin typeface="Calibri" charset="0"/>
                        </a:rPr>
                        <a:t>x</a:t>
                      </a:r>
                      <a:r>
                        <a:rPr kumimoji="0" lang="en-US" altLang="x-none" sz="2000" b="0" i="0" u="none" strike="noStrike" cap="none" normalizeH="0" baseline="0">
                          <a:ln>
                            <a:noFill/>
                          </a:ln>
                          <a:solidFill>
                            <a:schemeClr val="tx1"/>
                          </a:solidFill>
                          <a:effectLst/>
                          <a:latin typeface="Calibri" charset="0"/>
                        </a:rPr>
                        <a:t>-coordinate of mouse cursor in the window</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.getY</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the </a:t>
                      </a:r>
                      <a:r>
                        <a:rPr kumimoji="0" lang="en-US" altLang="x-none" sz="2000" b="0" i="1" u="none" strike="noStrike" cap="none" normalizeH="0" baseline="0" dirty="0">
                          <a:ln>
                            <a:noFill/>
                          </a:ln>
                          <a:solidFill>
                            <a:schemeClr val="tx1"/>
                          </a:solidFill>
                          <a:effectLst/>
                          <a:latin typeface="Calibri" charset="0"/>
                        </a:rPr>
                        <a:t>y</a:t>
                      </a:r>
                      <a:r>
                        <a:rPr kumimoji="0" lang="en-US" altLang="x-none" sz="2000" b="0" i="0" u="none" strike="noStrike" cap="none" normalizeH="0" baseline="0" dirty="0">
                          <a:ln>
                            <a:noFill/>
                          </a:ln>
                          <a:solidFill>
                            <a:schemeClr val="tx1"/>
                          </a:solidFill>
                          <a:effectLst/>
                          <a:latin typeface="Calibri" charset="0"/>
                        </a:rPr>
                        <a:t>-coordinate of mouse cursor in the window</a:t>
                      </a: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92375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165571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a:solidFill>
                  <a:srgbClr val="7030A0"/>
                </a:solidFill>
                <a:latin typeface="Consolas" charset="0"/>
              </a:rPr>
              <a:t>public</a:t>
            </a:r>
            <a:r>
              <a:rPr lang="en-US" altLang="x-none" sz="2000" dirty="0">
                <a:solidFill>
                  <a:srgbClr val="7030A0"/>
                </a:solidFill>
                <a:latin typeface="Consolas" charset="0"/>
              </a:rPr>
              <a:t> </a:t>
            </a:r>
            <a:r>
              <a:rPr lang="en-US" altLang="x-none" sz="2000" b="1" dirty="0">
                <a:solidFill>
                  <a:srgbClr val="7030A0"/>
                </a:solidFill>
                <a:latin typeface="Consolas" charset="0"/>
              </a:rPr>
              <a:t>class</a:t>
            </a:r>
            <a:r>
              <a:rPr lang="en-US" altLang="x-none" sz="2000" dirty="0">
                <a:solidFill>
                  <a:srgbClr val="7030A0"/>
                </a:solidFill>
                <a:latin typeface="Consolas" charset="0"/>
              </a:rPr>
              <a:t> </a:t>
            </a:r>
            <a:r>
              <a:rPr lang="en-US" altLang="x-none" sz="2000" dirty="0" err="1">
                <a:latin typeface="Consolas" charset="0"/>
              </a:rPr>
              <a:t>ClickForDaisies</a:t>
            </a:r>
            <a:r>
              <a:rPr lang="en-US" altLang="x-none" sz="2000" dirty="0">
                <a:latin typeface="Consolas" charset="0"/>
              </a:rPr>
              <a:t> </a:t>
            </a:r>
            <a:r>
              <a:rPr lang="en-US" altLang="x-none" sz="2000" b="1" dirty="0">
                <a:solidFill>
                  <a:srgbClr val="7030A0"/>
                </a:solidFill>
                <a:latin typeface="Consolas" charset="0"/>
              </a:rPr>
              <a:t>extends</a:t>
            </a:r>
            <a:r>
              <a:rPr lang="en-US" altLang="x-none" sz="2000" dirty="0">
                <a:solidFill>
                  <a:srgbClr val="7030A0"/>
                </a:solidFill>
                <a:latin typeface="Consolas" charset="0"/>
              </a:rPr>
              <a:t> </a:t>
            </a:r>
            <a:r>
              <a:rPr lang="en-US" altLang="x-none" sz="2000" dirty="0" err="1">
                <a:latin typeface="Consolas" charset="0"/>
              </a:rPr>
              <a:t>GraphicsProgram</a:t>
            </a:r>
            <a:r>
              <a:rPr lang="en-US" altLang="x-none" sz="2000" dirty="0">
                <a:latin typeface="Consolas" charset="0"/>
              </a:rPr>
              <a:t> {</a:t>
            </a:r>
            <a:endParaRPr lang="en-US" altLang="x-none" sz="2000" dirty="0">
              <a:solidFill>
                <a:srgbClr val="00B050"/>
              </a:solidFill>
              <a:latin typeface="Consolas" charset="0"/>
            </a:endParaRPr>
          </a:p>
          <a:p>
            <a:pPr>
              <a:lnSpc>
                <a:spcPct val="80000"/>
              </a:lnSpc>
              <a:buFontTx/>
              <a:buNone/>
            </a:pPr>
            <a:r>
              <a:rPr lang="en-US" altLang="x-none" sz="2000" dirty="0">
                <a:solidFill>
                  <a:srgbClr val="00B050"/>
                </a:solidFill>
                <a:latin typeface="Consolas" charset="0"/>
              </a:rPr>
              <a:t>    </a:t>
            </a:r>
            <a:br>
              <a:rPr lang="en-US" altLang="x-none" sz="2000" dirty="0">
                <a:solidFill>
                  <a:srgbClr val="00B050"/>
                </a:solidFill>
                <a:latin typeface="Consolas" charset="0"/>
              </a:rPr>
            </a:br>
            <a:r>
              <a:rPr lang="en-US" altLang="x-none" sz="2000" dirty="0">
                <a:solidFill>
                  <a:srgbClr val="00B050"/>
                </a:solidFill>
                <a:latin typeface="Consolas" charset="0"/>
              </a:rPr>
              <a:t> // Add a Daisy image where the user clicks</a:t>
            </a:r>
          </a:p>
          <a:p>
            <a:pPr>
              <a:lnSpc>
                <a:spcPct val="80000"/>
              </a:lnSpc>
              <a:buFontTx/>
              <a:buNone/>
            </a:pPr>
            <a:r>
              <a:rPr lang="en-US" altLang="x-none" sz="2000" b="1" dirty="0">
                <a:solidFill>
                  <a:srgbClr val="7030A0"/>
                </a:solidFill>
                <a:latin typeface="Consolas" charset="0"/>
              </a:rPr>
              <a:t>   public</a:t>
            </a:r>
            <a:r>
              <a:rPr lang="en-US" altLang="x-none" sz="2000" dirty="0">
                <a:latin typeface="Consolas" charset="0"/>
              </a:rPr>
              <a:t> </a:t>
            </a:r>
            <a:r>
              <a:rPr lang="en-US" altLang="x-none" sz="2000" b="1" dirty="0">
                <a:solidFill>
                  <a:srgbClr val="7030A0"/>
                </a:solidFill>
                <a:latin typeface="Consolas" charset="0"/>
              </a:rPr>
              <a:t>void</a:t>
            </a:r>
            <a:r>
              <a:rPr lang="en-US" altLang="x-none" sz="2000" dirty="0">
                <a:latin typeface="Consolas" charset="0"/>
              </a:rPr>
              <a:t> </a:t>
            </a:r>
            <a:r>
              <a:rPr lang="en-US" altLang="x-none" sz="2000" dirty="0" err="1">
                <a:latin typeface="Consolas" charset="0"/>
              </a:rPr>
              <a:t>mouseClicked</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a:t>
            </a:r>
          </a:p>
          <a:p>
            <a:pPr>
              <a:lnSpc>
                <a:spcPct val="80000"/>
              </a:lnSpc>
              <a:buFontTx/>
              <a:buNone/>
            </a:pPr>
            <a:r>
              <a:rPr lang="en-US" altLang="x-none" sz="2000" dirty="0">
                <a:solidFill>
                  <a:srgbClr val="00B050"/>
                </a:solidFill>
                <a:latin typeface="Consolas" charset="0"/>
              </a:rPr>
              <a:t>     // Get information about the event</a:t>
            </a:r>
          </a:p>
          <a:p>
            <a:pPr>
              <a:lnSpc>
                <a:spcPct val="80000"/>
              </a:lnSpc>
              <a:buFontTx/>
              <a:buNone/>
            </a:pPr>
            <a:r>
              <a:rPr lang="en-US" altLang="x-none" sz="2000" dirty="0">
                <a:latin typeface="Consolas" charset="0"/>
              </a:rPr>
              <a:t>     double </a:t>
            </a:r>
            <a:r>
              <a:rPr lang="en-US" altLang="x-none" sz="2000" dirty="0" err="1">
                <a:latin typeface="Consolas" charset="0"/>
              </a:rPr>
              <a:t>mouseX</a:t>
            </a:r>
            <a:r>
              <a:rPr lang="en-US" altLang="x-none" sz="2000" dirty="0">
                <a:latin typeface="Consolas" charset="0"/>
              </a:rPr>
              <a:t> = </a:t>
            </a:r>
            <a:r>
              <a:rPr lang="en-US" altLang="x-none" sz="2000" dirty="0" err="1">
                <a:latin typeface="Consolas" charset="0"/>
              </a:rPr>
              <a:t>event.getX</a:t>
            </a:r>
            <a:r>
              <a:rPr lang="en-US" altLang="x-none" sz="2000" dirty="0">
                <a:latin typeface="Consolas" charset="0"/>
              </a:rPr>
              <a:t>();</a:t>
            </a:r>
          </a:p>
          <a:p>
            <a:pPr>
              <a:lnSpc>
                <a:spcPct val="80000"/>
              </a:lnSpc>
              <a:buFontTx/>
              <a:buNone/>
            </a:pPr>
            <a:r>
              <a:rPr lang="en-US" altLang="x-none" sz="2000" dirty="0">
                <a:latin typeface="Consolas" charset="0"/>
              </a:rPr>
              <a:t>     double </a:t>
            </a:r>
            <a:r>
              <a:rPr lang="en-US" altLang="x-none" sz="2000" dirty="0" err="1">
                <a:latin typeface="Consolas" charset="0"/>
              </a:rPr>
              <a:t>mouseY</a:t>
            </a:r>
            <a:r>
              <a:rPr lang="en-US" altLang="x-none" sz="2000" dirty="0">
                <a:latin typeface="Consolas" charset="0"/>
              </a:rPr>
              <a:t> = </a:t>
            </a:r>
            <a:r>
              <a:rPr lang="en-US" altLang="x-none" sz="2000" dirty="0" err="1">
                <a:latin typeface="Consolas" charset="0"/>
              </a:rPr>
              <a:t>event.getY</a:t>
            </a:r>
            <a:r>
              <a:rPr lang="en-US" altLang="x-none" sz="2000" dirty="0">
                <a:latin typeface="Consolas" charset="0"/>
              </a:rPr>
              <a:t>();</a:t>
            </a:r>
          </a:p>
          <a:p>
            <a:pPr>
              <a:lnSpc>
                <a:spcPct val="80000"/>
              </a:lnSpc>
              <a:buFontTx/>
              <a:buNone/>
            </a:pPr>
            <a:endParaRPr lang="en-US" altLang="x-none" sz="2000" dirty="0">
              <a:latin typeface="Consolas" charset="0"/>
            </a:endParaRPr>
          </a:p>
          <a:p>
            <a:pPr>
              <a:lnSpc>
                <a:spcPct val="80000"/>
              </a:lnSpc>
              <a:buFontTx/>
              <a:buNone/>
            </a:pPr>
            <a:r>
              <a:rPr lang="en-US" altLang="x-none" sz="2000" dirty="0">
                <a:solidFill>
                  <a:srgbClr val="00B050"/>
                </a:solidFill>
                <a:latin typeface="Consolas" charset="0"/>
              </a:rPr>
              <a:t>     // Add Daisy at the mouse location</a:t>
            </a:r>
          </a:p>
          <a:p>
            <a:pPr>
              <a:lnSpc>
                <a:spcPct val="80000"/>
              </a:lnSpc>
              <a:buFontTx/>
              <a:buNone/>
            </a:pPr>
            <a:r>
              <a:rPr lang="en-US" altLang="x-none" sz="2000" dirty="0">
                <a:latin typeface="Consolas" charset="0"/>
              </a:rPr>
              <a:t>     </a:t>
            </a:r>
            <a:r>
              <a:rPr lang="en-US" altLang="x-none" sz="2000" dirty="0" err="1">
                <a:latin typeface="Consolas" charset="0"/>
              </a:rPr>
              <a:t>GImage</a:t>
            </a:r>
            <a:r>
              <a:rPr lang="en-US" altLang="x-none" sz="2000" dirty="0">
                <a:latin typeface="Consolas" charset="0"/>
              </a:rPr>
              <a:t> daisy = </a:t>
            </a:r>
            <a:r>
              <a:rPr lang="en-US" altLang="x-none" sz="2000" b="1" dirty="0">
                <a:solidFill>
                  <a:srgbClr val="7030A0"/>
                </a:solidFill>
                <a:latin typeface="Consolas" charset="0"/>
              </a:rPr>
              <a:t>new</a:t>
            </a:r>
            <a:r>
              <a:rPr lang="en-US" altLang="x-none" sz="2000" dirty="0">
                <a:latin typeface="Consolas" charset="0"/>
              </a:rPr>
              <a:t> </a:t>
            </a:r>
            <a:r>
              <a:rPr lang="en-US" altLang="x-none" sz="2000" dirty="0" err="1">
                <a:latin typeface="Consolas" charset="0"/>
              </a:rPr>
              <a:t>GImage</a:t>
            </a:r>
            <a:r>
              <a:rPr lang="en-US" altLang="x-none" sz="2000" dirty="0">
                <a:latin typeface="Consolas" charset="0"/>
              </a:rPr>
              <a:t>(</a:t>
            </a:r>
            <a:r>
              <a:rPr lang="en-US" altLang="x-none" sz="2000" dirty="0">
                <a:solidFill>
                  <a:srgbClr val="0070C0"/>
                </a:solidFill>
                <a:latin typeface="Consolas" charset="0"/>
              </a:rPr>
              <a:t>"res/</a:t>
            </a:r>
            <a:r>
              <a:rPr lang="en-US" altLang="x-none" sz="2000" dirty="0" err="1">
                <a:solidFill>
                  <a:srgbClr val="0070C0"/>
                </a:solidFill>
                <a:latin typeface="Consolas" charset="0"/>
              </a:rPr>
              <a:t>daisy.png</a:t>
            </a:r>
            <a:r>
              <a:rPr lang="en-US" altLang="x-none" sz="2000" dirty="0">
                <a:solidFill>
                  <a:srgbClr val="0070C0"/>
                </a:solidFill>
                <a:latin typeface="Consolas" charset="0"/>
              </a:rPr>
              <a:t>"</a:t>
            </a:r>
            <a:r>
              <a:rPr lang="en-US" altLang="x-none" sz="2000" dirty="0">
                <a:latin typeface="Consolas" charset="0"/>
              </a:rPr>
              <a:t>, </a:t>
            </a:r>
            <a:r>
              <a:rPr lang="en-US" altLang="x-none" sz="2000" dirty="0" err="1">
                <a:latin typeface="Consolas" charset="0"/>
              </a:rPr>
              <a:t>mouseX</a:t>
            </a:r>
            <a:r>
              <a:rPr lang="en-US" altLang="x-none" sz="2000" dirty="0">
                <a:latin typeface="Consolas" charset="0"/>
              </a:rPr>
              <a:t>, </a:t>
            </a:r>
            <a:r>
              <a:rPr lang="en-US" altLang="x-none" sz="2000" dirty="0" err="1">
                <a:latin typeface="Consolas" charset="0"/>
              </a:rPr>
              <a:t>mouseY</a:t>
            </a:r>
            <a:r>
              <a:rPr lang="en-US" altLang="x-none" sz="2000" dirty="0">
                <a:latin typeface="Consolas" charset="0"/>
              </a:rPr>
              <a:t>);</a:t>
            </a:r>
          </a:p>
          <a:p>
            <a:pPr>
              <a:lnSpc>
                <a:spcPct val="80000"/>
              </a:lnSpc>
              <a:buFontTx/>
              <a:buNone/>
            </a:pPr>
            <a:r>
              <a:rPr lang="en-US" altLang="x-none" sz="2000" dirty="0">
                <a:solidFill>
                  <a:srgbClr val="00B050"/>
                </a:solidFill>
                <a:latin typeface="Consolas" charset="0"/>
              </a:rPr>
              <a:t>     </a:t>
            </a:r>
            <a:r>
              <a:rPr lang="en-US" altLang="x-none" sz="2000" dirty="0">
                <a:latin typeface="Consolas" charset="0"/>
              </a:rPr>
              <a:t>add(daisy);</a:t>
            </a:r>
          </a:p>
          <a:p>
            <a:pPr>
              <a:lnSpc>
                <a:spcPct val="80000"/>
              </a:lnSpc>
              <a:buFontTx/>
              <a:buNone/>
            </a:pPr>
            <a:r>
              <a:rPr lang="en-US" altLang="x-none" sz="2000" dirty="0">
                <a:latin typeface="Consolas" charset="0"/>
              </a:rPr>
              <a:t>   }</a:t>
            </a:r>
          </a:p>
          <a:p>
            <a:pPr>
              <a:lnSpc>
                <a:spcPct val="80000"/>
              </a:lnSpc>
              <a:buFontTx/>
              <a:buNone/>
            </a:pPr>
            <a:r>
              <a:rPr lang="en-US" altLang="x-none" sz="2000" dirty="0">
                <a:latin typeface="Consolas" charset="0"/>
              </a:rPr>
              <a:t>}</a:t>
            </a:r>
          </a:p>
        </p:txBody>
      </p:sp>
    </p:spTree>
    <p:extLst>
      <p:ext uri="{BB962C8B-B14F-4D97-AF65-F5344CB8AC3E}">
        <p14:creationId xmlns:p14="http://schemas.microsoft.com/office/powerpoint/2010/main" val="211151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a:solidFill>
                  <a:schemeClr val="bg1">
                    <a:lumMod val="75000"/>
                  </a:schemeClr>
                </a:solidFill>
                <a:latin typeface="Consolas" charset="0"/>
              </a:rPr>
              <a:t>public</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class</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ClickForDaisies</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extends</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GraphicsProgram</a:t>
            </a:r>
            <a:r>
              <a:rPr lang="en-US" altLang="x-none" sz="2000" dirty="0">
                <a:solidFill>
                  <a:schemeClr val="bg1">
                    <a:lumMod val="75000"/>
                  </a:schemeClr>
                </a:solidFill>
                <a:latin typeface="Consolas" charset="0"/>
              </a:rPr>
              <a:t> {</a:t>
            </a:r>
          </a:p>
          <a:p>
            <a:pPr>
              <a:lnSpc>
                <a:spcPct val="80000"/>
              </a:lnSpc>
              <a:buFontTx/>
              <a:buNone/>
            </a:pPr>
            <a:r>
              <a:rPr lang="en-US" altLang="x-none" sz="2000" dirty="0">
                <a:solidFill>
                  <a:schemeClr val="bg1">
                    <a:lumMod val="75000"/>
                  </a:schemeClr>
                </a:solidFill>
                <a:latin typeface="Consolas" charset="0"/>
              </a:rPr>
              <a:t>    </a:t>
            </a:r>
            <a:br>
              <a:rPr lang="en-US" altLang="x-none" sz="2000" dirty="0">
                <a:solidFill>
                  <a:schemeClr val="bg1">
                    <a:lumMod val="75000"/>
                  </a:schemeClr>
                </a:solidFill>
                <a:latin typeface="Consolas" charset="0"/>
              </a:rPr>
            </a:br>
            <a:r>
              <a:rPr lang="en-US" altLang="x-none" sz="2000" dirty="0">
                <a:solidFill>
                  <a:schemeClr val="bg1">
                    <a:lumMod val="75000"/>
                  </a:schemeClr>
                </a:solidFill>
                <a:latin typeface="Consolas" charset="0"/>
              </a:rPr>
              <a:t> // Add a Daisy image where the user clicks</a:t>
            </a:r>
          </a:p>
          <a:p>
            <a:pPr>
              <a:lnSpc>
                <a:spcPct val="80000"/>
              </a:lnSpc>
              <a:buFontTx/>
              <a:buNone/>
            </a:pPr>
            <a:r>
              <a:rPr lang="en-US" altLang="x-none" sz="2000" b="1" dirty="0">
                <a:solidFill>
                  <a:schemeClr val="bg1">
                    <a:lumMod val="75000"/>
                  </a:schemeClr>
                </a:solidFill>
                <a:latin typeface="Consolas" charset="0"/>
              </a:rPr>
              <a:t>   public</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void</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mouseClicked</a:t>
            </a:r>
            <a:r>
              <a:rPr lang="en-US" altLang="x-none" sz="2000" dirty="0">
                <a:solidFill>
                  <a:schemeClr val="bg1">
                    <a:lumMod val="75000"/>
                  </a:schemeClr>
                </a:solidFill>
                <a:latin typeface="Consolas" charset="0"/>
              </a:rPr>
              <a:t>(</a:t>
            </a:r>
            <a:r>
              <a:rPr lang="en-US" altLang="x-none" sz="2000" dirty="0" err="1">
                <a:solidFill>
                  <a:schemeClr val="bg1">
                    <a:lumMod val="75000"/>
                  </a:schemeClr>
                </a:solidFill>
                <a:latin typeface="Consolas" charset="0"/>
              </a:rPr>
              <a:t>MouseEvent</a:t>
            </a:r>
            <a:r>
              <a:rPr lang="en-US" altLang="x-none" sz="2000" dirty="0">
                <a:solidFill>
                  <a:schemeClr val="bg1">
                    <a:lumMod val="75000"/>
                  </a:schemeClr>
                </a:solidFill>
                <a:latin typeface="Consolas" charset="0"/>
              </a:rPr>
              <a:t> event) {</a:t>
            </a:r>
          </a:p>
          <a:p>
            <a:pPr>
              <a:lnSpc>
                <a:spcPct val="80000"/>
              </a:lnSpc>
              <a:buFontTx/>
              <a:buNone/>
            </a:pPr>
            <a:r>
              <a:rPr lang="en-US" altLang="x-none" sz="2000" dirty="0">
                <a:solidFill>
                  <a:schemeClr val="bg1">
                    <a:lumMod val="75000"/>
                  </a:schemeClr>
                </a:solidFill>
                <a:latin typeface="Consolas" charset="0"/>
              </a:rPr>
              <a:t>     // Get information about the event</a:t>
            </a:r>
          </a:p>
          <a:p>
            <a:pPr>
              <a:lnSpc>
                <a:spcPct val="80000"/>
              </a:lnSpc>
              <a:buFontTx/>
              <a:buNone/>
            </a:pPr>
            <a:r>
              <a:rPr lang="en-US" altLang="x-none" sz="2000" dirty="0">
                <a:solidFill>
                  <a:srgbClr val="FF0000"/>
                </a:solidFill>
                <a:latin typeface="Consolas" charset="0"/>
              </a:rPr>
              <a:t>     double </a:t>
            </a:r>
            <a:r>
              <a:rPr lang="en-US" altLang="x-none" sz="2000" dirty="0" err="1">
                <a:solidFill>
                  <a:srgbClr val="FF0000"/>
                </a:solidFill>
                <a:latin typeface="Consolas" charset="0"/>
              </a:rPr>
              <a:t>mouseX</a:t>
            </a:r>
            <a:r>
              <a:rPr lang="en-US" altLang="x-none" sz="2000" dirty="0">
                <a:solidFill>
                  <a:srgbClr val="FF0000"/>
                </a:solidFill>
                <a:latin typeface="Consolas" charset="0"/>
              </a:rPr>
              <a:t> = </a:t>
            </a:r>
            <a:r>
              <a:rPr lang="en-US" altLang="x-none" sz="2000" dirty="0" err="1">
                <a:solidFill>
                  <a:srgbClr val="FF0000"/>
                </a:solidFill>
                <a:latin typeface="Consolas" charset="0"/>
              </a:rPr>
              <a:t>event.getX</a:t>
            </a:r>
            <a:r>
              <a:rPr lang="en-US" altLang="x-none" sz="2000" dirty="0">
                <a:solidFill>
                  <a:srgbClr val="FF0000"/>
                </a:solidFill>
                <a:latin typeface="Consolas" charset="0"/>
              </a:rPr>
              <a:t>();</a:t>
            </a:r>
          </a:p>
          <a:p>
            <a:pPr>
              <a:lnSpc>
                <a:spcPct val="80000"/>
              </a:lnSpc>
              <a:buFontTx/>
              <a:buNone/>
            </a:pPr>
            <a:r>
              <a:rPr lang="en-US" altLang="x-none" sz="2000" dirty="0">
                <a:solidFill>
                  <a:srgbClr val="FF0000"/>
                </a:solidFill>
                <a:latin typeface="Consolas" charset="0"/>
              </a:rPr>
              <a:t>     double </a:t>
            </a:r>
            <a:r>
              <a:rPr lang="en-US" altLang="x-none" sz="2000" dirty="0" err="1">
                <a:solidFill>
                  <a:srgbClr val="FF0000"/>
                </a:solidFill>
                <a:latin typeface="Consolas" charset="0"/>
              </a:rPr>
              <a:t>mouseY</a:t>
            </a:r>
            <a:r>
              <a:rPr lang="en-US" altLang="x-none" sz="2000" dirty="0">
                <a:solidFill>
                  <a:srgbClr val="FF0000"/>
                </a:solidFill>
                <a:latin typeface="Consolas" charset="0"/>
              </a:rPr>
              <a:t> = </a:t>
            </a:r>
            <a:r>
              <a:rPr lang="en-US" altLang="x-none" sz="2000" dirty="0" err="1">
                <a:solidFill>
                  <a:srgbClr val="FF0000"/>
                </a:solidFill>
                <a:latin typeface="Consolas" charset="0"/>
              </a:rPr>
              <a:t>event.getY</a:t>
            </a:r>
            <a:r>
              <a:rPr lang="en-US" altLang="x-none" sz="2000" dirty="0">
                <a:solidFill>
                  <a:srgbClr val="FF0000"/>
                </a:solidFill>
                <a:latin typeface="Consolas" charset="0"/>
              </a:rPr>
              <a:t>();</a:t>
            </a:r>
          </a:p>
          <a:p>
            <a:pPr>
              <a:lnSpc>
                <a:spcPct val="80000"/>
              </a:lnSpc>
              <a:buFontTx/>
              <a:buNone/>
            </a:pPr>
            <a:endParaRPr lang="en-US" altLang="x-none" sz="2000" dirty="0">
              <a:solidFill>
                <a:schemeClr val="bg1">
                  <a:lumMod val="75000"/>
                </a:schemeClr>
              </a:solidFill>
              <a:latin typeface="Consolas" charset="0"/>
            </a:endParaRPr>
          </a:p>
          <a:p>
            <a:pPr>
              <a:lnSpc>
                <a:spcPct val="80000"/>
              </a:lnSpc>
              <a:buFontTx/>
              <a:buNone/>
            </a:pPr>
            <a:r>
              <a:rPr lang="en-US" altLang="x-none" sz="2000" dirty="0">
                <a:solidFill>
                  <a:schemeClr val="bg1">
                    <a:lumMod val="75000"/>
                  </a:schemeClr>
                </a:solidFill>
                <a:latin typeface="Consolas" charset="0"/>
              </a:rPr>
              <a:t>     // Add Daisy at the mouse location</a:t>
            </a:r>
          </a:p>
          <a:p>
            <a:pPr>
              <a:lnSpc>
                <a:spcPct val="80000"/>
              </a:lnSpc>
              <a:buFontTx/>
              <a:buNone/>
            </a:pP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GImage</a:t>
            </a:r>
            <a:r>
              <a:rPr lang="en-US" altLang="x-none" sz="2000" dirty="0">
                <a:solidFill>
                  <a:schemeClr val="bg1">
                    <a:lumMod val="75000"/>
                  </a:schemeClr>
                </a:solidFill>
                <a:latin typeface="Consolas" charset="0"/>
              </a:rPr>
              <a:t> daisy = </a:t>
            </a:r>
            <a:r>
              <a:rPr lang="en-US" altLang="x-none" sz="2000" b="1" dirty="0">
                <a:solidFill>
                  <a:schemeClr val="bg1">
                    <a:lumMod val="75000"/>
                  </a:schemeClr>
                </a:solidFill>
                <a:latin typeface="Consolas" charset="0"/>
              </a:rPr>
              <a:t>new</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GImage</a:t>
            </a:r>
            <a:r>
              <a:rPr lang="en-US" altLang="x-none" sz="2000" dirty="0">
                <a:solidFill>
                  <a:schemeClr val="bg1">
                    <a:lumMod val="75000"/>
                  </a:schemeClr>
                </a:solidFill>
                <a:latin typeface="Consolas" charset="0"/>
              </a:rPr>
              <a:t>("res/</a:t>
            </a:r>
            <a:r>
              <a:rPr lang="en-US" altLang="x-none" sz="2000" dirty="0" err="1">
                <a:solidFill>
                  <a:schemeClr val="bg1">
                    <a:lumMod val="75000"/>
                  </a:schemeClr>
                </a:solidFill>
                <a:latin typeface="Consolas" charset="0"/>
              </a:rPr>
              <a:t>daisy.png</a:t>
            </a:r>
            <a:r>
              <a:rPr lang="en-US" altLang="x-none" sz="2000" dirty="0">
                <a:solidFill>
                  <a:schemeClr val="bg1">
                    <a:lumMod val="75000"/>
                  </a:schemeClr>
                </a:solidFill>
                <a:latin typeface="Consolas" charset="0"/>
              </a:rPr>
              <a:t>", </a:t>
            </a:r>
            <a:r>
              <a:rPr lang="en-US" altLang="x-none" sz="2000" dirty="0" err="1">
                <a:solidFill>
                  <a:srgbClr val="FF0000"/>
                </a:solidFill>
                <a:latin typeface="Consolas" charset="0"/>
              </a:rPr>
              <a:t>mouseX</a:t>
            </a:r>
            <a:r>
              <a:rPr lang="en-US" altLang="x-none" sz="2000" dirty="0">
                <a:solidFill>
                  <a:schemeClr val="bg1">
                    <a:lumMod val="75000"/>
                  </a:schemeClr>
                </a:solidFill>
                <a:latin typeface="Consolas" charset="0"/>
              </a:rPr>
              <a:t>, </a:t>
            </a:r>
            <a:r>
              <a:rPr lang="en-US" altLang="x-none" sz="2000" dirty="0" err="1">
                <a:solidFill>
                  <a:srgbClr val="FF0000"/>
                </a:solidFill>
                <a:latin typeface="Consolas" charset="0"/>
              </a:rPr>
              <a:t>mouseY</a:t>
            </a:r>
            <a:r>
              <a:rPr lang="en-US" altLang="x-none" sz="2000" dirty="0">
                <a:solidFill>
                  <a:schemeClr val="bg1">
                    <a:lumMod val="75000"/>
                  </a:schemeClr>
                </a:solidFill>
                <a:latin typeface="Consolas" charset="0"/>
              </a:rPr>
              <a:t>);</a:t>
            </a:r>
          </a:p>
          <a:p>
            <a:pPr>
              <a:lnSpc>
                <a:spcPct val="80000"/>
              </a:lnSpc>
              <a:buFontTx/>
              <a:buNone/>
            </a:pPr>
            <a:r>
              <a:rPr lang="en-US" altLang="x-none" sz="2000" dirty="0">
                <a:solidFill>
                  <a:schemeClr val="bg1">
                    <a:lumMod val="75000"/>
                  </a:schemeClr>
                </a:solidFill>
                <a:latin typeface="Consolas" charset="0"/>
              </a:rPr>
              <a:t>     add(daisy);</a:t>
            </a:r>
          </a:p>
          <a:p>
            <a:pPr>
              <a:lnSpc>
                <a:spcPct val="80000"/>
              </a:lnSpc>
              <a:buFontTx/>
              <a:buNone/>
            </a:pPr>
            <a:r>
              <a:rPr lang="en-US" altLang="x-none" sz="2000" dirty="0">
                <a:solidFill>
                  <a:schemeClr val="bg1">
                    <a:lumMod val="75000"/>
                  </a:schemeClr>
                </a:solidFill>
                <a:latin typeface="Consolas" charset="0"/>
              </a:rPr>
              <a:t>   }</a:t>
            </a:r>
          </a:p>
          <a:p>
            <a:pPr>
              <a:lnSpc>
                <a:spcPct val="80000"/>
              </a:lnSpc>
              <a:buFontTx/>
              <a:buNone/>
            </a:pPr>
            <a:r>
              <a:rPr lang="en-US" altLang="x-none" sz="2000" dirty="0">
                <a:solidFill>
                  <a:schemeClr val="bg1">
                    <a:lumMod val="75000"/>
                  </a:schemeClr>
                </a:solidFill>
                <a:latin typeface="Consolas" charset="0"/>
              </a:rPr>
              <a:t>}</a:t>
            </a:r>
          </a:p>
        </p:txBody>
      </p:sp>
    </p:spTree>
    <p:extLst>
      <p:ext uri="{BB962C8B-B14F-4D97-AF65-F5344CB8AC3E}">
        <p14:creationId xmlns:p14="http://schemas.microsoft.com/office/powerpoint/2010/main" val="1857566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ChangeArrowheads="1"/>
          </p:cNvSpPr>
          <p:nvPr>
            <p:ph type="title"/>
          </p:nvPr>
        </p:nvSpPr>
        <p:spPr/>
        <p:txBody>
          <a:bodyPr/>
          <a:lstStyle/>
          <a:p>
            <a:r>
              <a:rPr lang="en-US" altLang="x-none" dirty="0"/>
              <a:t>Types of Mouse Events</a:t>
            </a:r>
          </a:p>
        </p:txBody>
      </p:sp>
      <p:sp>
        <p:nvSpPr>
          <p:cNvPr id="1229827" name="Rectangle 3"/>
          <p:cNvSpPr>
            <a:spLocks noGrp="1" noChangeArrowheads="1"/>
          </p:cNvSpPr>
          <p:nvPr>
            <p:ph type="body" idx="1"/>
          </p:nvPr>
        </p:nvSpPr>
        <p:spPr/>
        <p:txBody>
          <a:bodyPr/>
          <a:lstStyle/>
          <a:p>
            <a:r>
              <a:rPr lang="en-US" altLang="x-none" dirty="0"/>
              <a:t>There are many different types of mouse events.</a:t>
            </a:r>
          </a:p>
          <a:p>
            <a:pPr lvl="1"/>
            <a:r>
              <a:rPr lang="en-US" altLang="x-none" dirty="0"/>
              <a:t>Each takes the form:</a:t>
            </a:r>
            <a:br>
              <a:rPr lang="en-US" altLang="x-none" dirty="0"/>
            </a:br>
            <a:r>
              <a:rPr lang="en-US" altLang="x-none" sz="2000" dirty="0">
                <a:latin typeface="Consolas" charset="0"/>
              </a:rPr>
              <a:t>public void </a:t>
            </a:r>
            <a:r>
              <a:rPr lang="en-US" altLang="x-none" sz="2000" b="1" i="1" dirty="0" err="1">
                <a:latin typeface="Consolas" charset="0"/>
              </a:rPr>
              <a:t>eventMethodName</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 ...</a:t>
            </a:r>
          </a:p>
        </p:txBody>
      </p:sp>
      <p:graphicFrame>
        <p:nvGraphicFramePr>
          <p:cNvPr id="1229861" name="Group 37"/>
          <p:cNvGraphicFramePr>
            <a:graphicFrameLocks noGrp="1"/>
          </p:cNvGraphicFramePr>
          <p:nvPr/>
        </p:nvGraphicFramePr>
        <p:xfrm>
          <a:off x="533400" y="2641600"/>
          <a:ext cx="8077200" cy="2926080"/>
        </p:xfrm>
        <a:graphic>
          <a:graphicData uri="http://schemas.openxmlformats.org/drawingml/2006/table">
            <a:tbl>
              <a:tblPr/>
              <a:tblGrid>
                <a:gridCol w="2362200">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mouseMoved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mouseDragged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 while button is held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mousePressed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mouseReleased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lifted up</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mouseClicked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and then released</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7663">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mouseEntered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enters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mouseExited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leaves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2653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85000"/>
                  </a:schemeClr>
                </a:solidFill>
              </a:rPr>
              <a:t>Event-driven programming</a:t>
            </a:r>
          </a:p>
          <a:p>
            <a:r>
              <a:rPr lang="en-US" sz="3600" i="1" dirty="0">
                <a:solidFill>
                  <a:schemeClr val="bg1">
                    <a:lumMod val="85000"/>
                  </a:schemeClr>
                </a:solidFill>
              </a:rPr>
              <a:t>Demo:</a:t>
            </a:r>
            <a:r>
              <a:rPr lang="en-US" sz="3600" dirty="0">
                <a:solidFill>
                  <a:schemeClr val="bg1">
                    <a:lumMod val="85000"/>
                  </a:schemeClr>
                </a:solidFill>
              </a:rPr>
              <a:t> Click for Daisies</a:t>
            </a:r>
          </a:p>
          <a:p>
            <a:r>
              <a:rPr lang="en-US" sz="3600" b="1" i="1" dirty="0"/>
              <a:t>Demo:</a:t>
            </a:r>
            <a:r>
              <a:rPr lang="en-US" sz="3600" b="1" dirty="0"/>
              <a:t> Doodler</a:t>
            </a:r>
          </a:p>
          <a:p>
            <a:r>
              <a:rPr lang="en-US" sz="3600" dirty="0">
                <a:solidFill>
                  <a:schemeClr val="bg1">
                    <a:lumMod val="85000"/>
                  </a:schemeClr>
                </a:solidFill>
              </a:rPr>
              <a:t>Instance Variables</a:t>
            </a:r>
          </a:p>
          <a:p>
            <a:r>
              <a:rPr lang="en-US" sz="3600" b="1" dirty="0">
                <a:solidFill>
                  <a:schemeClr val="bg1">
                    <a:lumMod val="85000"/>
                  </a:schemeClr>
                </a:solidFill>
                <a:latin typeface="Consolas" panose="020B0609020204030204" pitchFamily="49" charset="0"/>
                <a:cs typeface="Consolas" panose="020B0609020204030204" pitchFamily="49" charset="0"/>
              </a:rPr>
              <a:t>null</a:t>
            </a:r>
            <a:r>
              <a:rPr lang="en-US" sz="3600" dirty="0">
                <a:solidFill>
                  <a:schemeClr val="bg1">
                    <a:lumMod val="85000"/>
                  </a:schemeClr>
                </a:solidFill>
              </a:rPr>
              <a:t> and </a:t>
            </a:r>
            <a:r>
              <a:rPr lang="en-US" sz="3600" b="1" dirty="0" err="1">
                <a:solidFill>
                  <a:schemeClr val="bg1">
                    <a:lumMod val="85000"/>
                  </a:schemeClr>
                </a:solidFill>
                <a:latin typeface="Consolas" panose="020B0609020204030204" pitchFamily="49" charset="0"/>
                <a:cs typeface="Consolas" panose="020B0609020204030204" pitchFamily="49" charset="0"/>
              </a:rPr>
              <a:t>getElementAt</a:t>
            </a:r>
            <a:endParaRPr lang="en-US" sz="3600" b="1" dirty="0">
              <a:solidFill>
                <a:schemeClr val="bg1">
                  <a:lumMod val="85000"/>
                </a:schemeClr>
              </a:solidFill>
              <a:latin typeface="Consolas" panose="020B0609020204030204" pitchFamily="49" charset="0"/>
              <a:cs typeface="Consolas" panose="020B0609020204030204" pitchFamily="49" charset="0"/>
            </a:endParaRPr>
          </a:p>
          <a:p>
            <a:r>
              <a:rPr lang="en-US" sz="3600" i="1" dirty="0">
                <a:solidFill>
                  <a:schemeClr val="bg1">
                    <a:lumMod val="85000"/>
                  </a:schemeClr>
                </a:solidFill>
              </a:rPr>
              <a:t>Demo:</a:t>
            </a:r>
            <a:r>
              <a:rPr lang="en-US" sz="3600" dirty="0">
                <a:solidFill>
                  <a:schemeClr val="bg1">
                    <a:lumMod val="85000"/>
                  </a:schemeClr>
                </a:solidFill>
              </a:rPr>
              <a:t> Whack-a-Mole</a:t>
            </a:r>
            <a:endParaRPr lang="en-US" sz="3600" i="1" dirty="0">
              <a:solidFill>
                <a:schemeClr val="bg1">
                  <a:lumMod val="85000"/>
                </a:schemeClr>
              </a:solidFill>
            </a:endParaRPr>
          </a:p>
        </p:txBody>
      </p:sp>
    </p:spTree>
    <p:extLst>
      <p:ext uri="{BB962C8B-B14F-4D97-AF65-F5344CB8AC3E}">
        <p14:creationId xmlns:p14="http://schemas.microsoft.com/office/powerpoint/2010/main" val="2235048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97967" y="-228600"/>
            <a:ext cx="9989855" cy="7391400"/>
          </a:xfrm>
          <a:prstGeom prst="rect">
            <a:avLst/>
          </a:prstGeom>
        </p:spPr>
      </p:pic>
      <p:sp>
        <p:nvSpPr>
          <p:cNvPr id="16" name="TextBox 15"/>
          <p:cNvSpPr txBox="1"/>
          <p:nvPr/>
        </p:nvSpPr>
        <p:spPr>
          <a:xfrm>
            <a:off x="142689" y="5134467"/>
            <a:ext cx="1544544" cy="646331"/>
          </a:xfrm>
          <a:prstGeom prst="rect">
            <a:avLst/>
          </a:prstGeom>
          <a:noFill/>
        </p:spPr>
        <p:txBody>
          <a:bodyPr wrap="square" rtlCol="0">
            <a:spAutoFit/>
          </a:bodyPr>
          <a:lstStyle/>
          <a:p>
            <a:r>
              <a:rPr lang="en-US" dirty="0">
                <a:latin typeface="Chalkboard"/>
                <a:cs typeface="Chalkboard"/>
              </a:rPr>
              <a:t>Graphics/</a:t>
            </a:r>
          </a:p>
          <a:p>
            <a:r>
              <a:rPr lang="en-US" dirty="0">
                <a:latin typeface="Chalkboard"/>
                <a:cs typeface="Chalkboard"/>
              </a:rPr>
              <a:t>Animation</a:t>
            </a:r>
          </a:p>
        </p:txBody>
      </p:sp>
      <p:sp>
        <p:nvSpPr>
          <p:cNvPr id="17" name="TextBox 16"/>
          <p:cNvSpPr txBox="1"/>
          <p:nvPr/>
        </p:nvSpPr>
        <p:spPr>
          <a:xfrm>
            <a:off x="2311034" y="4793926"/>
            <a:ext cx="1074846" cy="461665"/>
          </a:xfrm>
          <a:prstGeom prst="rect">
            <a:avLst/>
          </a:prstGeom>
          <a:noFill/>
        </p:spPr>
        <p:txBody>
          <a:bodyPr wrap="none" rtlCol="0">
            <a:spAutoFit/>
          </a:bodyPr>
          <a:lstStyle/>
          <a:p>
            <a:r>
              <a:rPr lang="en-US" sz="2400" dirty="0">
                <a:latin typeface="Chalkboard"/>
                <a:cs typeface="Chalkboard"/>
              </a:rPr>
              <a:t>Events</a:t>
            </a:r>
          </a:p>
        </p:txBody>
      </p:sp>
      <p:sp>
        <p:nvSpPr>
          <p:cNvPr id="18" name="TextBox 17"/>
          <p:cNvSpPr txBox="1"/>
          <p:nvPr/>
        </p:nvSpPr>
        <p:spPr>
          <a:xfrm rot="21275596">
            <a:off x="4615144" y="4230050"/>
            <a:ext cx="1411477" cy="461665"/>
          </a:xfrm>
          <a:prstGeom prst="rect">
            <a:avLst/>
          </a:prstGeom>
          <a:noFill/>
        </p:spPr>
        <p:txBody>
          <a:bodyPr wrap="none" rtlCol="0">
            <a:spAutoFit/>
          </a:bodyPr>
          <a:lstStyle/>
          <a:p>
            <a:pPr algn="ctr"/>
            <a:r>
              <a:rPr lang="en-US" sz="2400" dirty="0">
                <a:latin typeface="Chalkboard"/>
                <a:cs typeface="Chalkboard"/>
              </a:rPr>
              <a:t>Breakout</a:t>
            </a:r>
          </a:p>
        </p:txBody>
      </p:sp>
      <p:sp>
        <p:nvSpPr>
          <p:cNvPr id="19" name="TextBox 18"/>
          <p:cNvSpPr txBox="1"/>
          <p:nvPr/>
        </p:nvSpPr>
        <p:spPr>
          <a:xfrm rot="186046">
            <a:off x="5607034" y="3042984"/>
            <a:ext cx="1435960" cy="707886"/>
          </a:xfrm>
          <a:prstGeom prst="rect">
            <a:avLst/>
          </a:prstGeom>
          <a:noFill/>
        </p:spPr>
        <p:txBody>
          <a:bodyPr wrap="square" rtlCol="0">
            <a:spAutoFit/>
          </a:bodyPr>
          <a:lstStyle/>
          <a:p>
            <a:pPr algn="ctr"/>
            <a:r>
              <a:rPr lang="en-US" sz="2000" dirty="0">
                <a:latin typeface="Chalkboard"/>
                <a:cs typeface="Chalkboard"/>
              </a:rPr>
              <a:t>Lists and Maps</a:t>
            </a:r>
          </a:p>
        </p:txBody>
      </p:sp>
      <p:sp>
        <p:nvSpPr>
          <p:cNvPr id="20" name="TextBox 19"/>
          <p:cNvSpPr txBox="1"/>
          <p:nvPr/>
        </p:nvSpPr>
        <p:spPr>
          <a:xfrm>
            <a:off x="7039190" y="775547"/>
            <a:ext cx="1429216" cy="830997"/>
          </a:xfrm>
          <a:prstGeom prst="rect">
            <a:avLst/>
          </a:prstGeom>
          <a:noFill/>
        </p:spPr>
        <p:txBody>
          <a:bodyPr wrap="square" rtlCol="0">
            <a:spAutoFit/>
          </a:bodyPr>
          <a:lstStyle/>
          <a:p>
            <a:pPr algn="ctr"/>
            <a:r>
              <a:rPr lang="en-US" sz="2400" dirty="0">
                <a:latin typeface="Chalkboard"/>
                <a:cs typeface="Chalkboard"/>
              </a:rPr>
              <a:t>Final Project</a:t>
            </a:r>
          </a:p>
        </p:txBody>
      </p:sp>
      <p:sp>
        <p:nvSpPr>
          <p:cNvPr id="21" name="TextBox 20"/>
          <p:cNvSpPr txBox="1"/>
          <p:nvPr/>
        </p:nvSpPr>
        <p:spPr>
          <a:xfrm rot="20058668">
            <a:off x="2281753" y="3277593"/>
            <a:ext cx="4402554" cy="461665"/>
          </a:xfrm>
          <a:prstGeom prst="rect">
            <a:avLst/>
          </a:prstGeom>
          <a:noFill/>
        </p:spPr>
        <p:txBody>
          <a:bodyPr wrap="square" rtlCol="0">
            <a:spAutoFit/>
          </a:bodyPr>
          <a:lstStyle/>
          <a:p>
            <a:pPr algn="ctr"/>
            <a:r>
              <a:rPr lang="en-US" sz="2400" dirty="0">
                <a:latin typeface="Chalkboard"/>
                <a:cs typeface="Chalkboard"/>
              </a:rPr>
              <a:t>The River of Java</a:t>
            </a:r>
          </a:p>
        </p:txBody>
      </p:sp>
      <p:pic>
        <p:nvPicPr>
          <p:cNvPr id="22" name="Picture 21"/>
          <p:cNvPicPr>
            <a:picLocks noChangeAspect="1"/>
          </p:cNvPicPr>
          <p:nvPr/>
        </p:nvPicPr>
        <p:blipFill>
          <a:blip r:embed="rId4" cstate="print">
            <a:extLst>
              <a:ext uri="{BEBA8EAE-BF5A-486C-A8C5-ECC9F3942E4B}">
                <a14:imgProps xmlns:a14="http://schemas.microsoft.com/office/drawing/2010/main">
                  <a14:imgLayer r:embed="rId5">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413339" y="1477261"/>
            <a:ext cx="1288642" cy="2021297"/>
          </a:xfrm>
          <a:prstGeom prst="rect">
            <a:avLst/>
          </a:prstGeom>
        </p:spPr>
      </p:pic>
      <p:pic>
        <p:nvPicPr>
          <p:cNvPr id="23" name="Picture 22"/>
          <p:cNvPicPr>
            <a:picLocks noChangeAspect="1"/>
          </p:cNvPicPr>
          <p:nvPr/>
        </p:nvPicPr>
        <p:blipFill>
          <a:blip r:embed="rId6" cstate="print">
            <a:extLst>
              <a:ext uri="{BEBA8EAE-BF5A-486C-A8C5-ECC9F3942E4B}">
                <a14:imgProps xmlns:a14="http://schemas.microsoft.com/office/drawing/2010/main">
                  <a14:imgLayer r:embed="rId7">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2093456" y="659505"/>
            <a:ext cx="1288642" cy="2021297"/>
          </a:xfrm>
          <a:prstGeom prst="rect">
            <a:avLst/>
          </a:prstGeom>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8">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3717817" y="1191046"/>
            <a:ext cx="1288642" cy="2021297"/>
          </a:xfrm>
          <a:prstGeom prst="rect">
            <a:avLst/>
          </a:prstGeom>
        </p:spPr>
      </p:pic>
      <p:pic>
        <p:nvPicPr>
          <p:cNvPr id="26" name="Picture 25"/>
          <p:cNvPicPr>
            <a:picLocks noChangeAspect="1"/>
          </p:cNvPicPr>
          <p:nvPr/>
        </p:nvPicPr>
        <p:blipFill>
          <a:blip r:embed="rId9" cstate="print">
            <a:extLst>
              <a:ext uri="{BEBA8EAE-BF5A-486C-A8C5-ECC9F3942E4B}">
                <a14:imgProps xmlns:a14="http://schemas.microsoft.com/office/drawing/2010/main">
                  <a14:imgLayer r:embed="rId10">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2481436" y="4053275"/>
            <a:ext cx="726721" cy="868526"/>
          </a:xfrm>
          <a:prstGeom prst="rect">
            <a:avLst/>
          </a:prstGeom>
        </p:spPr>
      </p:pic>
      <p:sp>
        <p:nvSpPr>
          <p:cNvPr id="27" name="TextBox 26"/>
          <p:cNvSpPr txBox="1"/>
          <p:nvPr/>
        </p:nvSpPr>
        <p:spPr>
          <a:xfrm>
            <a:off x="1174549" y="3624015"/>
            <a:ext cx="1752146" cy="461665"/>
          </a:xfrm>
          <a:prstGeom prst="rect">
            <a:avLst/>
          </a:prstGeom>
          <a:noFill/>
        </p:spPr>
        <p:txBody>
          <a:bodyPr wrap="none" rtlCol="0">
            <a:spAutoFit/>
          </a:bodyPr>
          <a:lstStyle/>
          <a:p>
            <a:r>
              <a:rPr lang="en-US" sz="2400" dirty="0"/>
              <a:t>You are here</a:t>
            </a:r>
          </a:p>
        </p:txBody>
      </p:sp>
    </p:spTree>
    <p:extLst>
      <p:ext uri="{BB962C8B-B14F-4D97-AF65-F5344CB8AC3E}">
        <p14:creationId xmlns:p14="http://schemas.microsoft.com/office/powerpoint/2010/main" val="1305554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Coding Together: Doodler</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439736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4883458"/>
          </a:xfrm>
        </p:spPr>
        <p:txBody>
          <a:bodyPr/>
          <a:lstStyle/>
          <a:p>
            <a:pPr>
              <a:lnSpc>
                <a:spcPct val="80000"/>
              </a:lnSpc>
              <a:buFontTx/>
              <a:buNone/>
            </a:pPr>
            <a:r>
              <a:rPr lang="en-US" altLang="x-none" b="1" dirty="0">
                <a:solidFill>
                  <a:srgbClr val="7030A0"/>
                </a:solidFill>
                <a:latin typeface="Consolas" charset="0"/>
              </a:rPr>
              <a:t>private static final int </a:t>
            </a:r>
            <a:r>
              <a:rPr lang="en-US" altLang="x-none" dirty="0">
                <a:latin typeface="Consolas" charset="0"/>
              </a:rPr>
              <a:t>SIZE = 10;</a:t>
            </a:r>
          </a:p>
          <a:p>
            <a:pPr>
              <a:lnSpc>
                <a:spcPct val="80000"/>
              </a:lnSpc>
              <a:buFontTx/>
              <a:buNone/>
            </a:pPr>
            <a:r>
              <a:rPr lang="en-US" altLang="x-none" b="1" dirty="0">
                <a:latin typeface="Consolas" charset="0"/>
              </a:rPr>
              <a:t>...</a:t>
            </a:r>
          </a:p>
          <a:p>
            <a:pPr>
              <a:lnSpc>
                <a:spcPct val="80000"/>
              </a:lnSpc>
              <a:buFontTx/>
              <a:buNone/>
            </a:pPr>
            <a:endParaRPr lang="en-US" altLang="x-none" b="1" dirty="0">
              <a:solidFill>
                <a:srgbClr val="7030A0"/>
              </a:solidFill>
              <a:latin typeface="Consolas" charset="0"/>
            </a:endParaRPr>
          </a:p>
          <a:p>
            <a:pPr>
              <a:lnSpc>
                <a:spcPct val="80000"/>
              </a:lnSpc>
              <a:buFontTx/>
              <a:buNone/>
            </a:pPr>
            <a:r>
              <a:rPr lang="en-US" altLang="x-none" b="1" dirty="0">
                <a:solidFill>
                  <a:srgbClr val="7030A0"/>
                </a:solidFill>
                <a:latin typeface="Consolas" charset="0"/>
              </a:rPr>
              <a:t>public</a:t>
            </a:r>
            <a:r>
              <a:rPr lang="en-US" altLang="x-none" dirty="0">
                <a:latin typeface="Consolas" charset="0"/>
              </a:rPr>
              <a:t> </a:t>
            </a:r>
            <a:r>
              <a:rPr lang="en-US" altLang="x-none" b="1" dirty="0">
                <a:solidFill>
                  <a:srgbClr val="7030A0"/>
                </a:solidFill>
                <a:latin typeface="Consolas" charset="0"/>
              </a:rPr>
              <a:t>void</a:t>
            </a:r>
            <a:r>
              <a:rPr lang="en-US" altLang="x-none" dirty="0">
                <a:latin typeface="Consolas" charset="0"/>
              </a:rPr>
              <a:t> </a:t>
            </a:r>
            <a:r>
              <a:rPr lang="en-US" altLang="x-none" dirty="0" err="1">
                <a:latin typeface="Consolas" charset="0"/>
              </a:rPr>
              <a:t>mouseDragged</a:t>
            </a:r>
            <a:r>
              <a:rPr lang="en-US" altLang="x-none" dirty="0">
                <a:latin typeface="Consolas" charset="0"/>
              </a:rPr>
              <a:t>(</a:t>
            </a:r>
            <a:r>
              <a:rPr lang="en-US" altLang="x-none" dirty="0" err="1">
                <a:latin typeface="Consolas" charset="0"/>
              </a:rPr>
              <a:t>MouseEvent</a:t>
            </a:r>
            <a:r>
              <a:rPr lang="en-US" altLang="x-none" dirty="0">
                <a:latin typeface="Consolas" charset="0"/>
              </a:rPr>
              <a:t> event) {</a:t>
            </a:r>
          </a:p>
          <a:p>
            <a:pPr>
              <a:lnSpc>
                <a:spcPct val="80000"/>
              </a:lnSpc>
              <a:buFontTx/>
              <a:buNone/>
            </a:pPr>
            <a:r>
              <a:rPr lang="en-US" altLang="x-none" dirty="0">
                <a:solidFill>
                  <a:srgbClr val="00B050"/>
                </a:solidFill>
                <a:latin typeface="Consolas" charset="0"/>
              </a:rPr>
              <a:t>    </a:t>
            </a:r>
            <a:r>
              <a:rPr lang="en-US" altLang="x-none" b="1" dirty="0">
                <a:solidFill>
                  <a:srgbClr val="7030A0"/>
                </a:solidFill>
                <a:latin typeface="Consolas" charset="0"/>
              </a:rPr>
              <a:t>double </a:t>
            </a:r>
            <a:r>
              <a:rPr lang="en-US" altLang="x-none" dirty="0" err="1">
                <a:latin typeface="Consolas" charset="0"/>
              </a:rPr>
              <a:t>mouseX</a:t>
            </a:r>
            <a:r>
              <a:rPr lang="en-US" altLang="x-none" dirty="0">
                <a:latin typeface="Consolas" charset="0"/>
              </a:rPr>
              <a:t> = </a:t>
            </a:r>
            <a:r>
              <a:rPr lang="en-US" altLang="x-none" dirty="0" err="1">
                <a:latin typeface="Consolas" charset="0"/>
              </a:rPr>
              <a:t>event.getX</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mouseY</a:t>
            </a:r>
            <a:r>
              <a:rPr lang="en-US" altLang="x-none" dirty="0">
                <a:latin typeface="Consolas" charset="0"/>
              </a:rPr>
              <a:t> = </a:t>
            </a:r>
            <a:r>
              <a:rPr lang="en-US" altLang="x-none" dirty="0" err="1">
                <a:latin typeface="Consolas" charset="0"/>
              </a:rPr>
              <a:t>event.getY</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rectX</a:t>
            </a:r>
            <a:r>
              <a:rPr lang="en-US" altLang="x-none" dirty="0">
                <a:latin typeface="Consolas" charset="0"/>
              </a:rPr>
              <a:t> = </a:t>
            </a:r>
            <a:r>
              <a:rPr lang="en-US" altLang="x-none" dirty="0" err="1">
                <a:latin typeface="Consolas" charset="0"/>
              </a:rPr>
              <a:t>mouseX</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rectY</a:t>
            </a:r>
            <a:r>
              <a:rPr lang="en-US" altLang="x-none" dirty="0">
                <a:latin typeface="Consolas" charset="0"/>
              </a:rPr>
              <a:t> = </a:t>
            </a:r>
            <a:r>
              <a:rPr lang="en-US" altLang="x-none" dirty="0" err="1">
                <a:latin typeface="Consolas" charset="0"/>
              </a:rPr>
              <a:t>mouseY</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dirty="0" err="1">
                <a:latin typeface="Consolas" charset="0"/>
              </a:rPr>
              <a:t>GRect</a:t>
            </a:r>
            <a:r>
              <a:rPr lang="en-US" altLang="x-none" dirty="0">
                <a:latin typeface="Consolas" charset="0"/>
              </a:rPr>
              <a:t> </a:t>
            </a:r>
            <a:r>
              <a:rPr lang="en-US" altLang="x-none" dirty="0" err="1">
                <a:latin typeface="Consolas" charset="0"/>
              </a:rPr>
              <a:t>rect</a:t>
            </a:r>
            <a:r>
              <a:rPr lang="en-US" altLang="x-none" dirty="0">
                <a:latin typeface="Consolas" charset="0"/>
              </a:rPr>
              <a:t> = </a:t>
            </a:r>
            <a:r>
              <a:rPr lang="en-US" altLang="x-none" b="1" dirty="0">
                <a:solidFill>
                  <a:srgbClr val="7030A0"/>
                </a:solidFill>
                <a:latin typeface="Consolas" charset="0"/>
              </a:rPr>
              <a:t>new</a:t>
            </a:r>
            <a:r>
              <a:rPr lang="en-US" altLang="x-none" dirty="0">
                <a:solidFill>
                  <a:srgbClr val="7030A0"/>
                </a:solidFill>
                <a:latin typeface="Consolas" charset="0"/>
              </a:rPr>
              <a:t> </a:t>
            </a:r>
            <a:r>
              <a:rPr lang="en-US" altLang="x-none" dirty="0" err="1">
                <a:latin typeface="Consolas" charset="0"/>
              </a:rPr>
              <a:t>GRect</a:t>
            </a:r>
            <a:r>
              <a:rPr lang="en-US" altLang="x-none" dirty="0">
                <a:latin typeface="Consolas" charset="0"/>
              </a:rPr>
              <a:t>(</a:t>
            </a:r>
            <a:r>
              <a:rPr lang="en-US" altLang="x-none" dirty="0" err="1">
                <a:latin typeface="Consolas" charset="0"/>
              </a:rPr>
              <a:t>rectX</a:t>
            </a:r>
            <a:r>
              <a:rPr lang="en-US" altLang="x-none" dirty="0">
                <a:latin typeface="Consolas" charset="0"/>
              </a:rPr>
              <a:t>, </a:t>
            </a:r>
            <a:r>
              <a:rPr lang="en-US" altLang="x-none" dirty="0" err="1">
                <a:latin typeface="Consolas" charset="0"/>
              </a:rPr>
              <a:t>rectY</a:t>
            </a:r>
            <a:r>
              <a:rPr lang="en-US" altLang="x-none" dirty="0">
                <a:latin typeface="Consolas" charset="0"/>
              </a:rPr>
              <a:t>, SIZE, SIZE);</a:t>
            </a:r>
          </a:p>
          <a:p>
            <a:pPr>
              <a:lnSpc>
                <a:spcPct val="80000"/>
              </a:lnSpc>
              <a:buFontTx/>
              <a:buNone/>
            </a:pPr>
            <a:r>
              <a:rPr lang="en-US" altLang="x-none" dirty="0">
                <a:latin typeface="Consolas" charset="0"/>
              </a:rPr>
              <a:t>    </a:t>
            </a:r>
            <a:r>
              <a:rPr lang="en-US" altLang="x-none" dirty="0" err="1">
                <a:latin typeface="Consolas" charset="0"/>
              </a:rPr>
              <a:t>rect.setFilled</a:t>
            </a:r>
            <a:r>
              <a:rPr lang="en-US" altLang="x-none" dirty="0">
                <a:latin typeface="Consolas" charset="0"/>
              </a:rPr>
              <a:t>(</a:t>
            </a:r>
            <a:r>
              <a:rPr lang="en-US" altLang="x-none" b="1" dirty="0">
                <a:solidFill>
                  <a:srgbClr val="7030A0"/>
                </a:solidFill>
                <a:latin typeface="Consolas" charset="0"/>
              </a:rPr>
              <a:t>true</a:t>
            </a:r>
            <a:r>
              <a:rPr lang="en-US" altLang="x-none" dirty="0">
                <a:latin typeface="Consolas" charset="0"/>
              </a:rPr>
              <a:t>);</a:t>
            </a:r>
          </a:p>
          <a:p>
            <a:pPr>
              <a:lnSpc>
                <a:spcPct val="80000"/>
              </a:lnSpc>
              <a:buFontTx/>
              <a:buNone/>
            </a:pPr>
            <a:r>
              <a:rPr lang="en-US" altLang="x-none" dirty="0">
                <a:latin typeface="Consolas" charset="0"/>
              </a:rPr>
              <a:t>    add(</a:t>
            </a:r>
            <a:r>
              <a:rPr lang="en-US" altLang="x-none" dirty="0" err="1">
                <a:latin typeface="Consolas" charset="0"/>
              </a:rPr>
              <a:t>rect</a:t>
            </a:r>
            <a:r>
              <a:rPr lang="en-US" altLang="x-none" dirty="0">
                <a:latin typeface="Consolas" charset="0"/>
              </a:rPr>
              <a:t>);</a:t>
            </a:r>
          </a:p>
          <a:p>
            <a:pPr>
              <a:lnSpc>
                <a:spcPct val="80000"/>
              </a:lnSpc>
              <a:buFontTx/>
              <a:buNone/>
            </a:pPr>
            <a:r>
              <a:rPr lang="en-US" altLang="x-none" dirty="0">
                <a:latin typeface="Consolas" charset="0"/>
              </a:rPr>
              <a:t>}</a:t>
            </a:r>
          </a:p>
        </p:txBody>
      </p:sp>
    </p:spTree>
    <p:extLst>
      <p:ext uri="{BB962C8B-B14F-4D97-AF65-F5344CB8AC3E}">
        <p14:creationId xmlns:p14="http://schemas.microsoft.com/office/powerpoint/2010/main" val="249245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rgbClr val="FF0000"/>
                </a:solidFill>
                <a:latin typeface="Consolas" charset="0"/>
              </a:rPr>
              <a:t>public</a:t>
            </a:r>
            <a:r>
              <a:rPr lang="en-US" altLang="x-none" dirty="0">
                <a:solidFill>
                  <a:srgbClr val="FF0000"/>
                </a:solidFill>
                <a:latin typeface="Consolas" charset="0"/>
              </a:rPr>
              <a:t> </a:t>
            </a:r>
            <a:r>
              <a:rPr lang="en-US" altLang="x-none" b="1" dirty="0">
                <a:solidFill>
                  <a:srgbClr val="FF0000"/>
                </a:solidFill>
                <a:latin typeface="Consolas" charset="0"/>
              </a:rPr>
              <a:t>void</a:t>
            </a:r>
            <a:r>
              <a:rPr lang="en-US" altLang="x-none" dirty="0">
                <a:solidFill>
                  <a:srgbClr val="FF0000"/>
                </a:solidFill>
                <a:latin typeface="Consolas" charset="0"/>
              </a:rPr>
              <a:t> </a:t>
            </a:r>
            <a:r>
              <a:rPr lang="en-US" altLang="x-none" dirty="0" err="1">
                <a:solidFill>
                  <a:srgbClr val="FF0000"/>
                </a:solidFill>
                <a:latin typeface="Consolas" charset="0"/>
              </a:rPr>
              <a:t>mouseDragged</a:t>
            </a:r>
            <a:r>
              <a:rPr lang="en-US" altLang="x-none" dirty="0">
                <a:solidFill>
                  <a:srgbClr val="FF0000"/>
                </a:solidFill>
                <a:latin typeface="Consolas" charset="0"/>
              </a:rPr>
              <a:t>(</a:t>
            </a:r>
            <a:r>
              <a:rPr lang="en-US" altLang="x-none" dirty="0" err="1">
                <a:solidFill>
                  <a:srgbClr val="FF0000"/>
                </a:solidFill>
                <a:latin typeface="Consolas" charset="0"/>
              </a:rPr>
              <a:t>MouseEvent</a:t>
            </a:r>
            <a:r>
              <a:rPr lang="en-US" altLang="x-none" dirty="0">
                <a:solidFill>
                  <a:srgbClr val="FF0000"/>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rgbClr val="FF0000"/>
                </a:solidFill>
                <a:latin typeface="Consolas" charset="0"/>
              </a:rPr>
              <a:t>}</a:t>
            </a:r>
          </a:p>
        </p:txBody>
      </p:sp>
    </p:spTree>
    <p:extLst>
      <p:ext uri="{BB962C8B-B14F-4D97-AF65-F5344CB8AC3E}">
        <p14:creationId xmlns:p14="http://schemas.microsoft.com/office/powerpoint/2010/main" val="28981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 </a:t>
            </a:r>
            <a:r>
              <a:rPr lang="en-US" altLang="x-none" dirty="0" err="1">
                <a:solidFill>
                  <a:srgbClr val="FF0000"/>
                </a:solidFill>
                <a:latin typeface="Consolas" charset="0"/>
              </a:rPr>
              <a:t>mouseX</a:t>
            </a:r>
            <a:r>
              <a:rPr lang="en-US" altLang="x-none" dirty="0">
                <a:solidFill>
                  <a:srgbClr val="FF0000"/>
                </a:solidFill>
                <a:latin typeface="Consolas" charset="0"/>
              </a:rPr>
              <a:t> = </a:t>
            </a:r>
            <a:r>
              <a:rPr lang="en-US" altLang="x-none" dirty="0" err="1">
                <a:solidFill>
                  <a:srgbClr val="FF0000"/>
                </a:solidFill>
                <a:latin typeface="Consolas" charset="0"/>
              </a:rPr>
              <a:t>event.getX</a:t>
            </a:r>
            <a:r>
              <a:rPr lang="en-US" altLang="x-none" dirty="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mouseY</a:t>
            </a:r>
            <a:r>
              <a:rPr lang="en-US" altLang="x-none" dirty="0">
                <a:solidFill>
                  <a:srgbClr val="FF0000"/>
                </a:solidFill>
                <a:latin typeface="Consolas" charset="0"/>
              </a:rPr>
              <a:t> = </a:t>
            </a:r>
            <a:r>
              <a:rPr lang="en-US" altLang="x-none" dirty="0" err="1">
                <a:solidFill>
                  <a:srgbClr val="FF0000"/>
                </a:solidFill>
                <a:latin typeface="Consolas" charset="0"/>
              </a:rPr>
              <a:t>event.getY</a:t>
            </a:r>
            <a:r>
              <a:rPr lang="en-US" altLang="x-none" dirty="0">
                <a:solidFill>
                  <a:srgbClr val="FF0000"/>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935425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rectX</a:t>
            </a:r>
            <a:r>
              <a:rPr lang="en-US" altLang="x-none" dirty="0">
                <a:solidFill>
                  <a:srgbClr val="FF0000"/>
                </a:solidFill>
                <a:latin typeface="Consolas" charset="0"/>
              </a:rPr>
              <a:t> = </a:t>
            </a:r>
            <a:r>
              <a:rPr lang="en-US" altLang="x-none" dirty="0" err="1">
                <a:solidFill>
                  <a:srgbClr val="FF0000"/>
                </a:solidFill>
                <a:latin typeface="Consolas" charset="0"/>
              </a:rPr>
              <a:t>mouseX</a:t>
            </a:r>
            <a:r>
              <a:rPr lang="en-US" altLang="x-none" dirty="0">
                <a:solidFill>
                  <a:srgbClr val="FF0000"/>
                </a:solidFill>
                <a:latin typeface="Consolas" charset="0"/>
              </a:rPr>
              <a:t> </a:t>
            </a:r>
            <a:r>
              <a:rPr lang="mr-IN" altLang="x-none" dirty="0">
                <a:solidFill>
                  <a:srgbClr val="FF0000"/>
                </a:solidFill>
                <a:latin typeface="Consolas" charset="0"/>
              </a:rPr>
              <a:t>–</a:t>
            </a:r>
            <a:r>
              <a:rPr lang="en-US" altLang="x-none" dirty="0">
                <a:solidFill>
                  <a:srgbClr val="FF0000"/>
                </a:solidFill>
                <a:latin typeface="Consolas" charset="0"/>
              </a:rPr>
              <a:t> </a:t>
            </a:r>
            <a:r>
              <a:rPr lang="en-US" altLang="x-none" i="1" dirty="0">
                <a:solidFill>
                  <a:srgbClr val="FF0000"/>
                </a:solidFill>
                <a:latin typeface="Consolas" charset="0"/>
              </a:rPr>
              <a:t>SIZE</a:t>
            </a:r>
            <a:r>
              <a:rPr lang="en-US" altLang="x-none" dirty="0">
                <a:solidFill>
                  <a:srgbClr val="FF0000"/>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rectY</a:t>
            </a:r>
            <a:r>
              <a:rPr lang="en-US" altLang="x-none" dirty="0">
                <a:solidFill>
                  <a:srgbClr val="FF0000"/>
                </a:solidFill>
                <a:latin typeface="Consolas" charset="0"/>
              </a:rPr>
              <a:t> = </a:t>
            </a:r>
            <a:r>
              <a:rPr lang="en-US" altLang="x-none" dirty="0" err="1">
                <a:solidFill>
                  <a:srgbClr val="FF0000"/>
                </a:solidFill>
                <a:latin typeface="Consolas" charset="0"/>
              </a:rPr>
              <a:t>mouseY</a:t>
            </a:r>
            <a:r>
              <a:rPr lang="en-US" altLang="x-none" dirty="0">
                <a:solidFill>
                  <a:srgbClr val="FF0000"/>
                </a:solidFill>
                <a:latin typeface="Consolas" charset="0"/>
              </a:rPr>
              <a:t> </a:t>
            </a:r>
            <a:r>
              <a:rPr lang="mr-IN" altLang="x-none" dirty="0">
                <a:solidFill>
                  <a:srgbClr val="FF0000"/>
                </a:solidFill>
                <a:latin typeface="Consolas" charset="0"/>
              </a:rPr>
              <a:t>–</a:t>
            </a:r>
            <a:r>
              <a:rPr lang="en-US" altLang="x-none" dirty="0">
                <a:solidFill>
                  <a:srgbClr val="FF0000"/>
                </a:solidFill>
                <a:latin typeface="Consolas" charset="0"/>
              </a:rPr>
              <a:t> </a:t>
            </a:r>
            <a:r>
              <a:rPr lang="en-US" altLang="x-none" i="1" dirty="0">
                <a:solidFill>
                  <a:srgbClr val="FF0000"/>
                </a:solidFill>
                <a:latin typeface="Consolas" charset="0"/>
              </a:rPr>
              <a:t>SIZE</a:t>
            </a:r>
            <a:r>
              <a:rPr lang="en-US" altLang="x-none" dirty="0">
                <a:solidFill>
                  <a:srgbClr val="FF0000"/>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474563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dirty="0" err="1">
                <a:solidFill>
                  <a:srgbClr val="FF0000"/>
                </a:solidFill>
                <a:latin typeface="Consolas" charset="0"/>
              </a:rPr>
              <a:t>GRect</a:t>
            </a:r>
            <a:r>
              <a:rPr lang="en-US" altLang="x-none" dirty="0">
                <a:solidFill>
                  <a:srgbClr val="FF0000"/>
                </a:solidFill>
                <a:latin typeface="Consolas" charset="0"/>
              </a:rPr>
              <a:t> </a:t>
            </a:r>
            <a:r>
              <a:rPr lang="en-US" altLang="x-none" dirty="0" err="1">
                <a:solidFill>
                  <a:srgbClr val="FF0000"/>
                </a:solidFill>
                <a:latin typeface="Consolas" charset="0"/>
              </a:rPr>
              <a:t>rect</a:t>
            </a:r>
            <a:r>
              <a:rPr lang="en-US" altLang="x-none" dirty="0">
                <a:solidFill>
                  <a:srgbClr val="FF0000"/>
                </a:solidFill>
                <a:latin typeface="Consolas" charset="0"/>
              </a:rPr>
              <a:t> = </a:t>
            </a:r>
            <a:r>
              <a:rPr lang="en-US" altLang="x-none" b="1" dirty="0">
                <a:solidFill>
                  <a:srgbClr val="FF0000"/>
                </a:solidFill>
                <a:latin typeface="Consolas" charset="0"/>
              </a:rPr>
              <a:t>new</a:t>
            </a:r>
            <a:r>
              <a:rPr lang="en-US" altLang="x-none" dirty="0">
                <a:solidFill>
                  <a:srgbClr val="FF0000"/>
                </a:solidFill>
                <a:latin typeface="Consolas" charset="0"/>
              </a:rPr>
              <a:t> </a:t>
            </a:r>
            <a:r>
              <a:rPr lang="en-US" altLang="x-none" dirty="0" err="1">
                <a:solidFill>
                  <a:srgbClr val="FF0000"/>
                </a:solidFill>
                <a:latin typeface="Consolas" charset="0"/>
              </a:rPr>
              <a:t>GRect</a:t>
            </a:r>
            <a:r>
              <a:rPr lang="en-US" altLang="x-none" dirty="0">
                <a:solidFill>
                  <a:srgbClr val="FF0000"/>
                </a:solidFill>
                <a:latin typeface="Consolas" charset="0"/>
              </a:rPr>
              <a:t>(</a:t>
            </a:r>
            <a:r>
              <a:rPr lang="en-US" altLang="x-none" dirty="0" err="1">
                <a:solidFill>
                  <a:srgbClr val="FF0000"/>
                </a:solidFill>
                <a:latin typeface="Consolas" charset="0"/>
              </a:rPr>
              <a:t>rectX</a:t>
            </a:r>
            <a:r>
              <a:rPr lang="en-US" altLang="x-none" dirty="0">
                <a:solidFill>
                  <a:srgbClr val="FF0000"/>
                </a:solidFill>
                <a:latin typeface="Consolas" charset="0"/>
              </a:rPr>
              <a:t>, </a:t>
            </a:r>
            <a:r>
              <a:rPr lang="en-US" altLang="x-none" dirty="0" err="1">
                <a:solidFill>
                  <a:srgbClr val="FF0000"/>
                </a:solidFill>
                <a:latin typeface="Consolas" charset="0"/>
              </a:rPr>
              <a:t>rectY</a:t>
            </a:r>
            <a:r>
              <a:rPr lang="en-US" altLang="x-none" dirty="0">
                <a:solidFill>
                  <a:srgbClr val="FF0000"/>
                </a:solidFill>
                <a:latin typeface="Consolas" charset="0"/>
              </a:rPr>
              <a:t>, SIZE, SIZE);</a:t>
            </a:r>
          </a:p>
          <a:p>
            <a:pPr>
              <a:lnSpc>
                <a:spcPct val="80000"/>
              </a:lnSpc>
              <a:buFontTx/>
              <a:buNone/>
            </a:pPr>
            <a:r>
              <a:rPr lang="en-US" altLang="x-none" dirty="0">
                <a:solidFill>
                  <a:srgbClr val="FF0000"/>
                </a:solidFill>
                <a:latin typeface="Consolas" charset="0"/>
              </a:rPr>
              <a:t>    </a:t>
            </a:r>
            <a:r>
              <a:rPr lang="en-US" altLang="x-none" dirty="0" err="1">
                <a:solidFill>
                  <a:srgbClr val="FF0000"/>
                </a:solidFill>
                <a:latin typeface="Consolas" charset="0"/>
              </a:rPr>
              <a:t>rect.setFilled</a:t>
            </a:r>
            <a:r>
              <a:rPr lang="en-US" altLang="x-none" dirty="0">
                <a:solidFill>
                  <a:srgbClr val="FF0000"/>
                </a:solidFill>
                <a:latin typeface="Consolas" charset="0"/>
              </a:rPr>
              <a:t>(</a:t>
            </a:r>
            <a:r>
              <a:rPr lang="en-US" altLang="x-none" b="1" dirty="0">
                <a:solidFill>
                  <a:srgbClr val="FF0000"/>
                </a:solidFill>
                <a:latin typeface="Consolas" charset="0"/>
              </a:rPr>
              <a:t>true</a:t>
            </a:r>
            <a:r>
              <a:rPr lang="en-US" altLang="x-none" dirty="0">
                <a:solidFill>
                  <a:srgbClr val="FF0000"/>
                </a:solidFill>
                <a:latin typeface="Consolas" charset="0"/>
              </a:rPr>
              <a:t>);</a:t>
            </a:r>
          </a:p>
          <a:p>
            <a:pPr>
              <a:lnSpc>
                <a:spcPct val="80000"/>
              </a:lnSpc>
              <a:buFontTx/>
              <a:buNone/>
            </a:pPr>
            <a:r>
              <a:rPr lang="en-US" altLang="x-none" dirty="0">
                <a:solidFill>
                  <a:srgbClr val="FF0000"/>
                </a:solidFill>
                <a:latin typeface="Consolas" charset="0"/>
              </a:rPr>
              <a:t>    add(</a:t>
            </a:r>
            <a:r>
              <a:rPr lang="en-US" altLang="x-none" dirty="0" err="1">
                <a:solidFill>
                  <a:srgbClr val="FF0000"/>
                </a:solidFill>
                <a:latin typeface="Consolas" charset="0"/>
              </a:rPr>
              <a:t>rect</a:t>
            </a:r>
            <a:r>
              <a:rPr lang="en-US" altLang="x-none" dirty="0">
                <a:solidFill>
                  <a:srgbClr val="FF0000"/>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970819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p:txBody>
          <a:bodyPr/>
          <a:lstStyle/>
          <a:p>
            <a:r>
              <a:rPr lang="en-US" altLang="x-none" dirty="0"/>
              <a:t>Recap: Events</a:t>
            </a:r>
          </a:p>
        </p:txBody>
      </p:sp>
      <p:sp>
        <p:nvSpPr>
          <p:cNvPr id="1226755" name="Rectangle 3"/>
          <p:cNvSpPr>
            <a:spLocks noGrp="1" noChangeArrowheads="1"/>
          </p:cNvSpPr>
          <p:nvPr>
            <p:ph type="body" idx="1"/>
          </p:nvPr>
        </p:nvSpPr>
        <p:spPr/>
        <p:txBody>
          <a:bodyPr/>
          <a:lstStyle/>
          <a:p>
            <a:pPr>
              <a:buFontTx/>
              <a:buNone/>
            </a:pPr>
            <a:r>
              <a:rPr lang="en-US" altLang="x-none"/>
              <a:t>1) User performs some action, like moving / clicking the mouse.</a:t>
            </a:r>
          </a:p>
          <a:p>
            <a:pPr>
              <a:buFontTx/>
              <a:buNone/>
            </a:pPr>
            <a:r>
              <a:rPr lang="en-US" altLang="x-none"/>
              <a:t>2) This causes an event to occur.</a:t>
            </a:r>
          </a:p>
          <a:p>
            <a:pPr>
              <a:buFontTx/>
              <a:buNone/>
            </a:pPr>
            <a:r>
              <a:rPr lang="en-US" altLang="x-none"/>
              <a:t>3) Java executes a particular method to handle that event.</a:t>
            </a:r>
          </a:p>
          <a:p>
            <a:pPr>
              <a:buFontTx/>
              <a:buNone/>
            </a:pPr>
            <a:r>
              <a:rPr lang="en-US" altLang="x-none"/>
              <a:t>4) The method's code updates the screen appearance in some way.</a:t>
            </a:r>
          </a:p>
        </p:txBody>
      </p:sp>
      <p:pic>
        <p:nvPicPr>
          <p:cNvPr id="1226756" name="Picture 4" descr="event-diagram"/>
          <p:cNvPicPr>
            <a:picLocks noChangeAspect="1" noChangeArrowheads="1"/>
          </p:cNvPicPr>
          <p:nvPr/>
        </p:nvPicPr>
        <p:blipFill>
          <a:blip r:embed="rId3">
            <a:extLst>
              <a:ext uri="{28A0092B-C50C-407E-A947-70E740481C1C}">
                <a14:useLocalDpi xmlns:a14="http://schemas.microsoft.com/office/drawing/2010/main" val="0"/>
              </a:ext>
            </a:extLst>
          </a:blip>
          <a:srcRect r="6631"/>
          <a:stretch>
            <a:fillRect/>
          </a:stretch>
        </p:blipFill>
        <p:spPr bwMode="auto">
          <a:xfrm>
            <a:off x="1295400" y="3124200"/>
            <a:ext cx="6553200" cy="346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8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Revisiting 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rgbClr val="7030A0"/>
                </a:solidFill>
                <a:latin typeface="Consolas" charset="0"/>
              </a:rPr>
              <a:t>public</a:t>
            </a:r>
            <a:r>
              <a:rPr lang="en-US" altLang="x-none" dirty="0">
                <a:latin typeface="Consolas" charset="0"/>
              </a:rPr>
              <a:t> </a:t>
            </a:r>
            <a:r>
              <a:rPr lang="en-US" altLang="x-none" b="1" dirty="0">
                <a:solidFill>
                  <a:srgbClr val="7030A0"/>
                </a:solidFill>
                <a:latin typeface="Consolas" charset="0"/>
              </a:rPr>
              <a:t>void</a:t>
            </a:r>
            <a:r>
              <a:rPr lang="en-US" altLang="x-none" dirty="0">
                <a:latin typeface="Consolas" charset="0"/>
              </a:rPr>
              <a:t> </a:t>
            </a:r>
            <a:r>
              <a:rPr lang="en-US" altLang="x-none" dirty="0" err="1">
                <a:latin typeface="Consolas" charset="0"/>
              </a:rPr>
              <a:t>mouseDragged</a:t>
            </a:r>
            <a:r>
              <a:rPr lang="en-US" altLang="x-none" dirty="0">
                <a:latin typeface="Consolas" charset="0"/>
              </a:rPr>
              <a:t>(</a:t>
            </a:r>
            <a:r>
              <a:rPr lang="en-US" altLang="x-none" dirty="0" err="1">
                <a:latin typeface="Consolas" charset="0"/>
              </a:rPr>
              <a:t>MouseEvent</a:t>
            </a:r>
            <a:r>
              <a:rPr lang="en-US" altLang="x-none" dirty="0">
                <a:latin typeface="Consolas" charset="0"/>
              </a:rPr>
              <a:t> event) {</a:t>
            </a:r>
          </a:p>
          <a:p>
            <a:pPr>
              <a:lnSpc>
                <a:spcPct val="80000"/>
              </a:lnSpc>
              <a:buFontTx/>
              <a:buNone/>
            </a:pPr>
            <a:r>
              <a:rPr lang="en-US" altLang="x-none" dirty="0">
                <a:solidFill>
                  <a:srgbClr val="00B050"/>
                </a:solidFill>
                <a:latin typeface="Consolas" charset="0"/>
              </a:rPr>
              <a:t>    </a:t>
            </a:r>
            <a:r>
              <a:rPr lang="en-US" altLang="x-none" b="1" dirty="0">
                <a:solidFill>
                  <a:srgbClr val="7030A0"/>
                </a:solidFill>
                <a:latin typeface="Consolas" charset="0"/>
              </a:rPr>
              <a:t>double </a:t>
            </a:r>
            <a:r>
              <a:rPr lang="en-US" altLang="x-none" dirty="0" err="1">
                <a:latin typeface="Consolas" charset="0"/>
              </a:rPr>
              <a:t>mouseX</a:t>
            </a:r>
            <a:r>
              <a:rPr lang="en-US" altLang="x-none" dirty="0">
                <a:latin typeface="Consolas" charset="0"/>
              </a:rPr>
              <a:t> = </a:t>
            </a:r>
            <a:r>
              <a:rPr lang="en-US" altLang="x-none" dirty="0" err="1">
                <a:latin typeface="Consolas" charset="0"/>
              </a:rPr>
              <a:t>event.getX</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mouseY</a:t>
            </a:r>
            <a:r>
              <a:rPr lang="en-US" altLang="x-none" dirty="0">
                <a:latin typeface="Consolas" charset="0"/>
              </a:rPr>
              <a:t> = </a:t>
            </a:r>
            <a:r>
              <a:rPr lang="en-US" altLang="x-none" dirty="0" err="1">
                <a:latin typeface="Consolas" charset="0"/>
              </a:rPr>
              <a:t>event.getY</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rectX</a:t>
            </a:r>
            <a:r>
              <a:rPr lang="en-US" altLang="x-none" dirty="0">
                <a:latin typeface="Consolas" charset="0"/>
              </a:rPr>
              <a:t> = </a:t>
            </a:r>
            <a:r>
              <a:rPr lang="en-US" altLang="x-none" dirty="0" err="1">
                <a:latin typeface="Consolas" charset="0"/>
              </a:rPr>
              <a:t>mouseX</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rectY</a:t>
            </a:r>
            <a:r>
              <a:rPr lang="en-US" altLang="x-none" dirty="0">
                <a:latin typeface="Consolas" charset="0"/>
              </a:rPr>
              <a:t> = </a:t>
            </a:r>
            <a:r>
              <a:rPr lang="en-US" altLang="x-none" dirty="0" err="1">
                <a:latin typeface="Consolas" charset="0"/>
              </a:rPr>
              <a:t>mouseY</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dirty="0" err="1">
                <a:latin typeface="Consolas" charset="0"/>
              </a:rPr>
              <a:t>GRect</a:t>
            </a:r>
            <a:r>
              <a:rPr lang="en-US" altLang="x-none" dirty="0">
                <a:latin typeface="Consolas" charset="0"/>
              </a:rPr>
              <a:t> </a:t>
            </a:r>
            <a:r>
              <a:rPr lang="en-US" altLang="x-none" dirty="0" err="1">
                <a:latin typeface="Consolas" charset="0"/>
              </a:rPr>
              <a:t>rect</a:t>
            </a:r>
            <a:r>
              <a:rPr lang="en-US" altLang="x-none" dirty="0">
                <a:latin typeface="Consolas" charset="0"/>
              </a:rPr>
              <a:t> = </a:t>
            </a:r>
            <a:r>
              <a:rPr lang="en-US" altLang="x-none" b="1" dirty="0">
                <a:solidFill>
                  <a:srgbClr val="7030A0"/>
                </a:solidFill>
                <a:latin typeface="Consolas" charset="0"/>
              </a:rPr>
              <a:t>new</a:t>
            </a:r>
            <a:r>
              <a:rPr lang="en-US" altLang="x-none" dirty="0">
                <a:solidFill>
                  <a:srgbClr val="7030A0"/>
                </a:solidFill>
                <a:latin typeface="Consolas" charset="0"/>
              </a:rPr>
              <a:t> </a:t>
            </a:r>
            <a:r>
              <a:rPr lang="en-US" altLang="x-none" dirty="0" err="1">
                <a:latin typeface="Consolas" charset="0"/>
              </a:rPr>
              <a:t>GRect</a:t>
            </a:r>
            <a:r>
              <a:rPr lang="en-US" altLang="x-none" dirty="0">
                <a:latin typeface="Consolas" charset="0"/>
              </a:rPr>
              <a:t>(</a:t>
            </a:r>
            <a:r>
              <a:rPr lang="en-US" altLang="x-none" dirty="0" err="1">
                <a:latin typeface="Consolas" charset="0"/>
              </a:rPr>
              <a:t>rectX</a:t>
            </a:r>
            <a:r>
              <a:rPr lang="en-US" altLang="x-none" dirty="0">
                <a:latin typeface="Consolas" charset="0"/>
              </a:rPr>
              <a:t>, </a:t>
            </a:r>
            <a:r>
              <a:rPr lang="en-US" altLang="x-none" dirty="0" err="1">
                <a:latin typeface="Consolas" charset="0"/>
              </a:rPr>
              <a:t>rectY</a:t>
            </a:r>
            <a:r>
              <a:rPr lang="en-US" altLang="x-none" dirty="0">
                <a:latin typeface="Consolas" charset="0"/>
              </a:rPr>
              <a:t>, SIZE, SIZE);</a:t>
            </a:r>
          </a:p>
          <a:p>
            <a:pPr>
              <a:lnSpc>
                <a:spcPct val="80000"/>
              </a:lnSpc>
              <a:buFontTx/>
              <a:buNone/>
            </a:pPr>
            <a:r>
              <a:rPr lang="en-US" altLang="x-none" dirty="0">
                <a:latin typeface="Consolas" charset="0"/>
              </a:rPr>
              <a:t>    </a:t>
            </a:r>
            <a:r>
              <a:rPr lang="en-US" altLang="x-none" dirty="0" err="1">
                <a:latin typeface="Consolas" charset="0"/>
              </a:rPr>
              <a:t>rect.setFilled</a:t>
            </a:r>
            <a:r>
              <a:rPr lang="en-US" altLang="x-none" dirty="0">
                <a:latin typeface="Consolas" charset="0"/>
              </a:rPr>
              <a:t>(</a:t>
            </a:r>
            <a:r>
              <a:rPr lang="en-US" altLang="x-none" b="1" dirty="0">
                <a:solidFill>
                  <a:srgbClr val="7030A0"/>
                </a:solidFill>
                <a:latin typeface="Consolas" charset="0"/>
              </a:rPr>
              <a:t>true</a:t>
            </a:r>
            <a:r>
              <a:rPr lang="en-US" altLang="x-none" dirty="0">
                <a:latin typeface="Consolas" charset="0"/>
              </a:rPr>
              <a:t>);</a:t>
            </a:r>
          </a:p>
          <a:p>
            <a:pPr>
              <a:lnSpc>
                <a:spcPct val="80000"/>
              </a:lnSpc>
              <a:buFontTx/>
              <a:buNone/>
            </a:pPr>
            <a:r>
              <a:rPr lang="en-US" altLang="x-none" dirty="0">
                <a:latin typeface="Consolas" charset="0"/>
              </a:rPr>
              <a:t>    add(</a:t>
            </a:r>
            <a:r>
              <a:rPr lang="en-US" altLang="x-none" dirty="0" err="1">
                <a:latin typeface="Consolas" charset="0"/>
              </a:rPr>
              <a:t>rect</a:t>
            </a:r>
            <a:r>
              <a:rPr lang="en-US" altLang="x-none" dirty="0">
                <a:latin typeface="Consolas" charset="0"/>
              </a:rPr>
              <a:t>);</a:t>
            </a:r>
          </a:p>
          <a:p>
            <a:pPr>
              <a:lnSpc>
                <a:spcPct val="80000"/>
              </a:lnSpc>
              <a:buFontTx/>
              <a:buNone/>
            </a:pPr>
            <a:r>
              <a:rPr lang="en-US" altLang="x-none" dirty="0">
                <a:latin typeface="Consolas" charset="0"/>
              </a:rPr>
              <a:t>}</a:t>
            </a:r>
          </a:p>
        </p:txBody>
      </p:sp>
      <p:sp>
        <p:nvSpPr>
          <p:cNvPr id="2" name="TextBox 1"/>
          <p:cNvSpPr txBox="1"/>
          <p:nvPr/>
        </p:nvSpPr>
        <p:spPr>
          <a:xfrm>
            <a:off x="0" y="5201478"/>
            <a:ext cx="9144000" cy="1077218"/>
          </a:xfrm>
          <a:prstGeom prst="rect">
            <a:avLst/>
          </a:prstGeom>
          <a:noFill/>
        </p:spPr>
        <p:txBody>
          <a:bodyPr wrap="square" rtlCol="0">
            <a:spAutoFit/>
          </a:bodyPr>
          <a:lstStyle/>
          <a:p>
            <a:pPr algn="ctr"/>
            <a:r>
              <a:rPr lang="en-US" sz="3200" dirty="0">
                <a:solidFill>
                  <a:srgbClr val="0070C0"/>
                </a:solidFill>
              </a:rPr>
              <a:t>What if we wanted the </a:t>
            </a:r>
            <a:r>
              <a:rPr lang="en-US" sz="3200" i="1" dirty="0">
                <a:solidFill>
                  <a:srgbClr val="0070C0"/>
                </a:solidFill>
              </a:rPr>
              <a:t>same</a:t>
            </a:r>
            <a:r>
              <a:rPr lang="en-US" sz="3200" dirty="0">
                <a:solidFill>
                  <a:srgbClr val="0070C0"/>
                </a:solidFill>
              </a:rPr>
              <a:t> </a:t>
            </a:r>
            <a:r>
              <a:rPr lang="en-US" sz="3200" dirty="0" err="1">
                <a:solidFill>
                  <a:srgbClr val="0070C0"/>
                </a:solidFill>
              </a:rPr>
              <a:t>GRect</a:t>
            </a:r>
            <a:r>
              <a:rPr lang="en-US" sz="3200" dirty="0">
                <a:solidFill>
                  <a:srgbClr val="0070C0"/>
                </a:solidFill>
              </a:rPr>
              <a:t> to track the mouse, instead of making a new one each time?</a:t>
            </a:r>
          </a:p>
        </p:txBody>
      </p:sp>
    </p:spTree>
    <p:extLst>
      <p:ext uri="{BB962C8B-B14F-4D97-AF65-F5344CB8AC3E}">
        <p14:creationId xmlns:p14="http://schemas.microsoft.com/office/powerpoint/2010/main" val="34291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85000"/>
                  </a:schemeClr>
                </a:solidFill>
              </a:rPr>
              <a:t>Event-driven programming</a:t>
            </a:r>
          </a:p>
          <a:p>
            <a:r>
              <a:rPr lang="en-US" sz="3600" i="1" dirty="0">
                <a:solidFill>
                  <a:schemeClr val="bg1">
                    <a:lumMod val="85000"/>
                  </a:schemeClr>
                </a:solidFill>
              </a:rPr>
              <a:t>Demo:</a:t>
            </a:r>
            <a:r>
              <a:rPr lang="en-US" sz="3600" dirty="0">
                <a:solidFill>
                  <a:schemeClr val="bg1">
                    <a:lumMod val="85000"/>
                  </a:schemeClr>
                </a:solidFill>
              </a:rPr>
              <a:t> Click for Daisies</a:t>
            </a:r>
          </a:p>
          <a:p>
            <a:r>
              <a:rPr lang="en-US" sz="3600" i="1" dirty="0">
                <a:solidFill>
                  <a:schemeClr val="bg1">
                    <a:lumMod val="85000"/>
                  </a:schemeClr>
                </a:solidFill>
              </a:rPr>
              <a:t>Demo:</a:t>
            </a:r>
            <a:r>
              <a:rPr lang="en-US" sz="3600" dirty="0">
                <a:solidFill>
                  <a:schemeClr val="bg1">
                    <a:lumMod val="85000"/>
                  </a:schemeClr>
                </a:solidFill>
              </a:rPr>
              <a:t> Doodler</a:t>
            </a:r>
          </a:p>
          <a:p>
            <a:r>
              <a:rPr lang="en-US" sz="3600" b="1" dirty="0"/>
              <a:t>Instance Variables</a:t>
            </a:r>
          </a:p>
          <a:p>
            <a:r>
              <a:rPr lang="en-US" sz="3600" b="1" dirty="0">
                <a:solidFill>
                  <a:schemeClr val="bg1">
                    <a:lumMod val="85000"/>
                  </a:schemeClr>
                </a:solidFill>
                <a:latin typeface="Consolas" panose="020B0609020204030204" pitchFamily="49" charset="0"/>
                <a:cs typeface="Consolas" panose="020B0609020204030204" pitchFamily="49" charset="0"/>
              </a:rPr>
              <a:t>null</a:t>
            </a:r>
            <a:r>
              <a:rPr lang="en-US" sz="3600" dirty="0">
                <a:solidFill>
                  <a:schemeClr val="bg1">
                    <a:lumMod val="85000"/>
                  </a:schemeClr>
                </a:solidFill>
              </a:rPr>
              <a:t> and </a:t>
            </a:r>
            <a:r>
              <a:rPr lang="en-US" sz="3600" b="1" dirty="0" err="1">
                <a:solidFill>
                  <a:schemeClr val="bg1">
                    <a:lumMod val="85000"/>
                  </a:schemeClr>
                </a:solidFill>
                <a:latin typeface="Consolas" panose="020B0609020204030204" pitchFamily="49" charset="0"/>
                <a:cs typeface="Consolas" panose="020B0609020204030204" pitchFamily="49" charset="0"/>
              </a:rPr>
              <a:t>getElementAt</a:t>
            </a:r>
            <a:endParaRPr lang="en-US" sz="3600" b="1" dirty="0">
              <a:solidFill>
                <a:schemeClr val="bg1">
                  <a:lumMod val="85000"/>
                </a:schemeClr>
              </a:solidFill>
              <a:latin typeface="Consolas" panose="020B0609020204030204" pitchFamily="49" charset="0"/>
              <a:cs typeface="Consolas" panose="020B0609020204030204" pitchFamily="49" charset="0"/>
            </a:endParaRPr>
          </a:p>
          <a:p>
            <a:r>
              <a:rPr lang="en-US" sz="3600" i="1" dirty="0">
                <a:solidFill>
                  <a:schemeClr val="bg1">
                    <a:lumMod val="85000"/>
                  </a:schemeClr>
                </a:solidFill>
              </a:rPr>
              <a:t>Demo:</a:t>
            </a:r>
            <a:r>
              <a:rPr lang="en-US" sz="3600" dirty="0">
                <a:solidFill>
                  <a:schemeClr val="bg1">
                    <a:lumMod val="85000"/>
                  </a:schemeClr>
                </a:solidFill>
              </a:rPr>
              <a:t> Whack-a-Mole</a:t>
            </a:r>
            <a:endParaRPr lang="en-US" sz="3600" i="1" dirty="0">
              <a:solidFill>
                <a:schemeClr val="bg1">
                  <a:lumMod val="85000"/>
                </a:schemeClr>
              </a:solidFill>
            </a:endParaRPr>
          </a:p>
        </p:txBody>
      </p:sp>
    </p:spTree>
    <p:extLst>
      <p:ext uri="{BB962C8B-B14F-4D97-AF65-F5344CB8AC3E}">
        <p14:creationId xmlns:p14="http://schemas.microsoft.com/office/powerpoint/2010/main" val="3948472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ChangeArrowheads="1"/>
          </p:cNvSpPr>
          <p:nvPr>
            <p:ph type="title"/>
          </p:nvPr>
        </p:nvSpPr>
        <p:spPr/>
        <p:txBody>
          <a:bodyPr/>
          <a:lstStyle/>
          <a:p>
            <a:r>
              <a:rPr lang="en-US" altLang="x-none" dirty="0"/>
              <a:t>Instance Variables</a:t>
            </a:r>
          </a:p>
        </p:txBody>
      </p:sp>
      <p:sp>
        <p:nvSpPr>
          <p:cNvPr id="1263619" name="Rectangle 3"/>
          <p:cNvSpPr>
            <a:spLocks noGrp="1" noChangeArrowheads="1"/>
          </p:cNvSpPr>
          <p:nvPr>
            <p:ph type="body" idx="1"/>
          </p:nvPr>
        </p:nvSpPr>
        <p:spPr/>
        <p:txBody>
          <a:bodyPr/>
          <a:lstStyle/>
          <a:p>
            <a:pPr>
              <a:buFontTx/>
              <a:buNone/>
            </a:pPr>
            <a:r>
              <a:rPr lang="en-US" altLang="x-none" sz="2200" dirty="0">
                <a:latin typeface="Consolas" charset="0"/>
              </a:rPr>
              <a:t>  private </a:t>
            </a:r>
            <a:r>
              <a:rPr lang="en-US" altLang="x-none" sz="2200" b="1" i="1" dirty="0">
                <a:latin typeface="Consolas" charset="0"/>
              </a:rPr>
              <a:t>type name</a:t>
            </a:r>
            <a:r>
              <a:rPr lang="en-US" altLang="x-none" sz="2200" dirty="0">
                <a:latin typeface="Consolas" charset="0"/>
              </a:rPr>
              <a:t>;  </a:t>
            </a:r>
            <a:r>
              <a:rPr lang="en-US" altLang="x-none" sz="2200" dirty="0">
                <a:solidFill>
                  <a:srgbClr val="008000"/>
                </a:solidFill>
                <a:latin typeface="Consolas" charset="0"/>
              </a:rPr>
              <a:t>// declared outside of any method</a:t>
            </a:r>
          </a:p>
          <a:p>
            <a:endParaRPr lang="en-US" altLang="x-none" sz="2200" b="1" dirty="0">
              <a:latin typeface="Consolas" charset="0"/>
            </a:endParaRPr>
          </a:p>
          <a:p>
            <a:r>
              <a:rPr lang="en-US" altLang="x-none" b="1" dirty="0"/>
              <a:t>Instance variable</a:t>
            </a:r>
            <a:r>
              <a:rPr lang="en-US" altLang="x-none" dirty="0"/>
              <a:t>: A variable that lives outside of any method.</a:t>
            </a:r>
          </a:p>
          <a:p>
            <a:pPr lvl="1"/>
            <a:r>
              <a:rPr lang="en-US" altLang="x-none" dirty="0"/>
              <a:t>The </a:t>
            </a:r>
            <a:r>
              <a:rPr lang="en-US" altLang="x-none" i="1" dirty="0"/>
              <a:t>scope</a:t>
            </a:r>
            <a:r>
              <a:rPr lang="en-US" altLang="x-none" dirty="0"/>
              <a:t> of an instance variable is throughout an entire file (class).</a:t>
            </a:r>
          </a:p>
          <a:p>
            <a:pPr lvl="1"/>
            <a:endParaRPr lang="en-US" altLang="x-none" dirty="0"/>
          </a:p>
          <a:p>
            <a:pPr lvl="1"/>
            <a:r>
              <a:rPr lang="en-US" altLang="x-none" dirty="0"/>
              <a:t>Useful for data that must persist throughout the program, or that cannot be stored as local variables or parameters (event handlers).</a:t>
            </a:r>
          </a:p>
          <a:p>
            <a:pPr lvl="1"/>
            <a:endParaRPr lang="en-US" altLang="x-none" dirty="0"/>
          </a:p>
          <a:p>
            <a:pPr lvl="1"/>
            <a:r>
              <a:rPr lang="en-US" altLang="x-none" i="1" dirty="0">
                <a:solidFill>
                  <a:srgbClr val="8C1515"/>
                </a:solidFill>
              </a:rPr>
              <a:t>It is bad style to overuse instance variables</a:t>
            </a:r>
            <a:endParaRPr lang="en-US" altLang="x-none" dirty="0"/>
          </a:p>
          <a:p>
            <a:pPr lvl="1"/>
            <a:endParaRPr lang="en-US" altLang="x-none" b="1" u="sng" dirty="0"/>
          </a:p>
          <a:p>
            <a:pPr marL="3175" indent="0" algn="ctr">
              <a:buNone/>
            </a:pPr>
            <a:endParaRPr lang="en-US" altLang="x-none" b="1" u="sng" dirty="0"/>
          </a:p>
        </p:txBody>
      </p:sp>
    </p:spTree>
    <p:extLst>
      <p:ext uri="{BB962C8B-B14F-4D97-AF65-F5344CB8AC3E}">
        <p14:creationId xmlns:p14="http://schemas.microsoft.com/office/powerpoint/2010/main" val="672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6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6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36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636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61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Goals</a:t>
            </a:r>
          </a:p>
        </p:txBody>
      </p:sp>
      <p:sp>
        <p:nvSpPr>
          <p:cNvPr id="3" name="Content Placeholder 2"/>
          <p:cNvSpPr>
            <a:spLocks noGrp="1"/>
          </p:cNvSpPr>
          <p:nvPr>
            <p:ph idx="1"/>
          </p:nvPr>
        </p:nvSpPr>
        <p:spPr/>
        <p:txBody>
          <a:bodyPr/>
          <a:lstStyle/>
          <a:p>
            <a:r>
              <a:rPr lang="en-US" sz="2500" dirty="0"/>
              <a:t>Learn to respond to mouse events in </a:t>
            </a:r>
            <a:r>
              <a:rPr lang="en-US" sz="2500" b="1" dirty="0" err="1">
                <a:latin typeface="Consolas" charset="0"/>
                <a:ea typeface="Consolas" charset="0"/>
                <a:cs typeface="Consolas" charset="0"/>
              </a:rPr>
              <a:t>GraphicsProgram</a:t>
            </a:r>
            <a:r>
              <a:rPr lang="en-US" sz="2500" dirty="0" err="1">
                <a:latin typeface="Consolas" charset="0"/>
                <a:ea typeface="Consolas" charset="0"/>
                <a:cs typeface="Consolas" charset="0"/>
              </a:rPr>
              <a:t>s</a:t>
            </a:r>
            <a:endParaRPr lang="en-US" sz="2500" dirty="0">
              <a:ea typeface="Consolas" charset="0"/>
              <a:cs typeface="Consolas" charset="0"/>
            </a:endParaRPr>
          </a:p>
          <a:p>
            <a:r>
              <a:rPr lang="en-US" sz="2500" dirty="0"/>
              <a:t>Learn to use </a:t>
            </a:r>
            <a:r>
              <a:rPr lang="en-US" sz="2500" i="1" dirty="0"/>
              <a:t>instance variables </a:t>
            </a:r>
            <a:r>
              <a:rPr lang="en-US" sz="2500" dirty="0"/>
              <a:t>to store information outside of methods</a:t>
            </a:r>
          </a:p>
        </p:txBody>
      </p:sp>
      <p:pic>
        <p:nvPicPr>
          <p:cNvPr id="5" name="Picture 4">
            <a:extLst>
              <a:ext uri="{FF2B5EF4-FFF2-40B4-BE49-F238E27FC236}">
                <a16:creationId xmlns:a16="http://schemas.microsoft.com/office/drawing/2014/main" id="{21657191-8580-844B-88A7-219FDC144B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887" y="2811918"/>
            <a:ext cx="5070225" cy="3665082"/>
          </a:xfrm>
          <a:prstGeom prst="rect">
            <a:avLst/>
          </a:prstGeom>
        </p:spPr>
      </p:pic>
    </p:spTree>
    <p:extLst>
      <p:ext uri="{BB962C8B-B14F-4D97-AF65-F5344CB8AC3E}">
        <p14:creationId xmlns:p14="http://schemas.microsoft.com/office/powerpoint/2010/main" val="567284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MouseTracker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59815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85000"/>
                  </a:schemeClr>
                </a:solidFill>
              </a:rPr>
              <a:t>Event-driven programming</a:t>
            </a:r>
          </a:p>
          <a:p>
            <a:r>
              <a:rPr lang="en-US" sz="3600" i="1" dirty="0">
                <a:solidFill>
                  <a:schemeClr val="bg1">
                    <a:lumMod val="85000"/>
                  </a:schemeClr>
                </a:solidFill>
              </a:rPr>
              <a:t>Demo:</a:t>
            </a:r>
            <a:r>
              <a:rPr lang="en-US" sz="3600" dirty="0">
                <a:solidFill>
                  <a:schemeClr val="bg1">
                    <a:lumMod val="85000"/>
                  </a:schemeClr>
                </a:solidFill>
              </a:rPr>
              <a:t> Click for Daisies</a:t>
            </a:r>
          </a:p>
          <a:p>
            <a:r>
              <a:rPr lang="en-US" sz="3600" i="1" dirty="0">
                <a:solidFill>
                  <a:schemeClr val="bg1">
                    <a:lumMod val="85000"/>
                  </a:schemeClr>
                </a:solidFill>
              </a:rPr>
              <a:t>Demo:</a:t>
            </a:r>
            <a:r>
              <a:rPr lang="en-US" sz="3600" dirty="0">
                <a:solidFill>
                  <a:schemeClr val="bg1">
                    <a:lumMod val="85000"/>
                  </a:schemeClr>
                </a:solidFill>
              </a:rPr>
              <a:t> Doodler</a:t>
            </a:r>
          </a:p>
          <a:p>
            <a:r>
              <a:rPr lang="en-US" sz="3600" dirty="0">
                <a:solidFill>
                  <a:schemeClr val="bg1">
                    <a:lumMod val="85000"/>
                  </a:schemeClr>
                </a:solidFill>
              </a:rPr>
              <a:t>Instance Variables</a:t>
            </a:r>
          </a:p>
          <a:p>
            <a:r>
              <a:rPr lang="en-US" sz="3600" b="1" dirty="0">
                <a:latin typeface="Consolas" panose="020B0609020204030204" pitchFamily="49" charset="0"/>
                <a:cs typeface="Consolas" panose="020B0609020204030204" pitchFamily="49" charset="0"/>
              </a:rPr>
              <a:t>null</a:t>
            </a:r>
            <a:r>
              <a:rPr lang="en-US" sz="3600" dirty="0"/>
              <a:t> and </a:t>
            </a:r>
            <a:r>
              <a:rPr lang="en-US" sz="3600" b="1" dirty="0" err="1">
                <a:latin typeface="Consolas" panose="020B0609020204030204" pitchFamily="49" charset="0"/>
                <a:cs typeface="Consolas" panose="020B0609020204030204" pitchFamily="49" charset="0"/>
              </a:rPr>
              <a:t>getElementAt</a:t>
            </a:r>
            <a:endParaRPr lang="en-US" sz="3600" b="1" dirty="0">
              <a:latin typeface="Consolas" panose="020B0609020204030204" pitchFamily="49" charset="0"/>
              <a:cs typeface="Consolas" panose="020B0609020204030204" pitchFamily="49" charset="0"/>
            </a:endParaRPr>
          </a:p>
          <a:p>
            <a:r>
              <a:rPr lang="en-US" sz="3600" i="1" dirty="0">
                <a:solidFill>
                  <a:schemeClr val="bg1">
                    <a:lumMod val="85000"/>
                  </a:schemeClr>
                </a:solidFill>
              </a:rPr>
              <a:t>Demo:</a:t>
            </a:r>
            <a:r>
              <a:rPr lang="en-US" sz="3600" dirty="0">
                <a:solidFill>
                  <a:schemeClr val="bg1">
                    <a:lumMod val="85000"/>
                  </a:schemeClr>
                </a:solidFill>
              </a:rPr>
              <a:t> Whack-a-Mole</a:t>
            </a:r>
            <a:endParaRPr lang="en-US" sz="3600" i="1" dirty="0">
              <a:solidFill>
                <a:schemeClr val="bg1">
                  <a:lumMod val="85000"/>
                </a:schemeClr>
              </a:solidFill>
            </a:endParaRPr>
          </a:p>
        </p:txBody>
      </p:sp>
    </p:spTree>
    <p:extLst>
      <p:ext uri="{BB962C8B-B14F-4D97-AF65-F5344CB8AC3E}">
        <p14:creationId xmlns:p14="http://schemas.microsoft.com/office/powerpoint/2010/main" val="840312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24CF-874D-8C4D-9A6E-9698625D77F8}"/>
              </a:ext>
            </a:extLst>
          </p:cNvPr>
          <p:cNvSpPr>
            <a:spLocks noGrp="1"/>
          </p:cNvSpPr>
          <p:nvPr>
            <p:ph type="title"/>
          </p:nvPr>
        </p:nvSpPr>
        <p:spPr/>
        <p:txBody>
          <a:bodyPr/>
          <a:lstStyle/>
          <a:p>
            <a:r>
              <a:rPr lang="en-US" dirty="0" err="1"/>
              <a:t>getElementAt</a:t>
            </a:r>
            <a:endParaRPr lang="en-US" dirty="0"/>
          </a:p>
        </p:txBody>
      </p:sp>
      <p:pic>
        <p:nvPicPr>
          <p:cNvPr id="4" name="Picture 3">
            <a:extLst>
              <a:ext uri="{FF2B5EF4-FFF2-40B4-BE49-F238E27FC236}">
                <a16:creationId xmlns:a16="http://schemas.microsoft.com/office/drawing/2014/main" id="{8D6D3ADF-1A71-8B43-928A-099D54B9DE8E}"/>
              </a:ext>
            </a:extLst>
          </p:cNvPr>
          <p:cNvPicPr>
            <a:picLocks noChangeAspect="1"/>
          </p:cNvPicPr>
          <p:nvPr/>
        </p:nvPicPr>
        <p:blipFill rotWithShape="1">
          <a:blip r:embed="rId2"/>
          <a:srcRect b="2110"/>
          <a:stretch/>
        </p:blipFill>
        <p:spPr>
          <a:xfrm>
            <a:off x="0" y="1021411"/>
            <a:ext cx="9144000" cy="5836589"/>
          </a:xfrm>
          <a:prstGeom prst="rect">
            <a:avLst/>
          </a:prstGeom>
        </p:spPr>
      </p:pic>
    </p:spTree>
    <p:extLst>
      <p:ext uri="{BB962C8B-B14F-4D97-AF65-F5344CB8AC3E}">
        <p14:creationId xmlns:p14="http://schemas.microsoft.com/office/powerpoint/2010/main" val="61140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90030" cy="4525963"/>
          </a:xfrm>
        </p:spPr>
        <p:txBody>
          <a:bodyPr/>
          <a:lstStyle/>
          <a:p>
            <a:pPr marL="0" indent="0">
              <a:buNone/>
            </a:pPr>
            <a:r>
              <a:rPr lang="en-US" sz="2800" dirty="0" err="1"/>
              <a:t>getElementAt</a:t>
            </a:r>
            <a:r>
              <a:rPr lang="en-US" sz="2800" dirty="0"/>
              <a:t> returns the object at this location on the canvas</a:t>
            </a:r>
          </a:p>
          <a:p>
            <a:pPr marL="0" indent="0">
              <a:buNone/>
            </a:pPr>
            <a:endParaRPr lang="en-US" sz="2200" b="1" dirty="0">
              <a:latin typeface="Courier" charset="0"/>
              <a:ea typeface="Courier" charset="0"/>
              <a:cs typeface="Courier" charset="0"/>
            </a:endParaRP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objectHere</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p:txBody>
      </p:sp>
      <p:sp>
        <p:nvSpPr>
          <p:cNvPr id="5" name="Title 4">
            <a:extLst>
              <a:ext uri="{FF2B5EF4-FFF2-40B4-BE49-F238E27FC236}">
                <a16:creationId xmlns:a16="http://schemas.microsoft.com/office/drawing/2014/main" id="{724B1B61-104B-FC47-9580-AED304B3972E}"/>
              </a:ext>
            </a:extLst>
          </p:cNvPr>
          <p:cNvSpPr>
            <a:spLocks noGrp="1"/>
          </p:cNvSpPr>
          <p:nvPr>
            <p:ph type="title"/>
          </p:nvPr>
        </p:nvSpPr>
        <p:spPr/>
        <p:txBody>
          <a:bodyPr/>
          <a:lstStyle/>
          <a:p>
            <a:r>
              <a:rPr lang="en-US" dirty="0" err="1"/>
              <a:t>getElementAt</a:t>
            </a:r>
            <a:endParaRPr lang="en-US" dirty="0"/>
          </a:p>
        </p:txBody>
      </p:sp>
    </p:spTree>
    <p:extLst>
      <p:ext uri="{BB962C8B-B14F-4D97-AF65-F5344CB8AC3E}">
        <p14:creationId xmlns:p14="http://schemas.microsoft.com/office/powerpoint/2010/main" val="2168699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90030" cy="4525963"/>
          </a:xfrm>
        </p:spPr>
        <p:txBody>
          <a:bodyPr/>
          <a:lstStyle/>
          <a:p>
            <a:pPr marL="0" indent="0">
              <a:buNone/>
            </a:pPr>
            <a:r>
              <a:rPr lang="en-US" sz="2800" dirty="0" err="1"/>
              <a:t>getElementAt</a:t>
            </a:r>
            <a:r>
              <a:rPr lang="en-US" sz="2800" dirty="0"/>
              <a:t> returns the object at this location on the canvas</a:t>
            </a:r>
          </a:p>
          <a:p>
            <a:pPr marL="0" indent="0">
              <a:buNone/>
            </a:pPr>
            <a:endParaRPr lang="en-US" sz="2200" b="1" dirty="0">
              <a:latin typeface="Courier" charset="0"/>
              <a:ea typeface="Courier" charset="0"/>
              <a:cs typeface="Courier" charset="0"/>
            </a:endParaRP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objectHere</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altLang="x-none" sz="2200" b="1" dirty="0" err="1">
                <a:latin typeface="Courier" charset="0"/>
                <a:ea typeface="Courier" charset="0"/>
                <a:cs typeface="Courier" charset="0"/>
              </a:rPr>
              <a:t>objectHere</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do something with </a:t>
            </a:r>
            <a:r>
              <a:rPr lang="en-US" sz="2200" b="1" dirty="0" err="1">
                <a:solidFill>
                  <a:srgbClr val="00B050"/>
                </a:solidFill>
                <a:latin typeface="Courier" charset="0"/>
                <a:ea typeface="Courier" charset="0"/>
                <a:cs typeface="Courier" charset="0"/>
              </a:rPr>
              <a:t>objectHere</a:t>
            </a:r>
            <a:endParaRPr lang="en-US" sz="2200" b="1" dirty="0">
              <a:solidFill>
                <a:srgbClr val="00B050"/>
              </a:solidFill>
              <a:latin typeface="Courier" charset="0"/>
              <a:ea typeface="Courier" charset="0"/>
              <a:cs typeface="Courier" charset="0"/>
            </a:endParaRP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null </a:t>
            </a:r>
            <a:r>
              <a:rPr lang="mr-IN" sz="2200" b="1" dirty="0">
                <a:solidFill>
                  <a:srgbClr val="00B050"/>
                </a:solidFill>
                <a:latin typeface="Courier" charset="0"/>
                <a:ea typeface="Courier" charset="0"/>
                <a:cs typeface="Courier" charset="0"/>
              </a:rPr>
              <a:t>–</a:t>
            </a:r>
            <a:r>
              <a:rPr lang="en-US" sz="2200" b="1" dirty="0">
                <a:solidFill>
                  <a:srgbClr val="00B050"/>
                </a:solidFill>
                <a:latin typeface="Courier" charset="0"/>
                <a:ea typeface="Courier" charset="0"/>
                <a:cs typeface="Courier" charset="0"/>
              </a:rPr>
              <a:t> nothing at that location</a:t>
            </a:r>
          </a:p>
          <a:p>
            <a:pPr marL="0" indent="0">
              <a:buNone/>
            </a:pPr>
            <a:r>
              <a:rPr lang="en-US" sz="2200" b="1" dirty="0">
                <a:latin typeface="Courier" charset="0"/>
                <a:ea typeface="Courier" charset="0"/>
                <a:cs typeface="Courier" charset="0"/>
              </a:rPr>
              <a:t>}</a:t>
            </a:r>
          </a:p>
        </p:txBody>
      </p:sp>
      <p:sp>
        <p:nvSpPr>
          <p:cNvPr id="5" name="Title 4">
            <a:extLst>
              <a:ext uri="{FF2B5EF4-FFF2-40B4-BE49-F238E27FC236}">
                <a16:creationId xmlns:a16="http://schemas.microsoft.com/office/drawing/2014/main" id="{724B1B61-104B-FC47-9580-AED304B3972E}"/>
              </a:ext>
            </a:extLst>
          </p:cNvPr>
          <p:cNvSpPr>
            <a:spLocks noGrp="1"/>
          </p:cNvSpPr>
          <p:nvPr>
            <p:ph type="title"/>
          </p:nvPr>
        </p:nvSpPr>
        <p:spPr/>
        <p:txBody>
          <a:bodyPr/>
          <a:lstStyle/>
          <a:p>
            <a:r>
              <a:rPr lang="en-US" dirty="0" err="1"/>
              <a:t>getElementAt</a:t>
            </a:r>
            <a:endParaRPr lang="en-US" dirty="0"/>
          </a:p>
        </p:txBody>
      </p:sp>
    </p:spTree>
    <p:extLst>
      <p:ext uri="{BB962C8B-B14F-4D97-AF65-F5344CB8AC3E}">
        <p14:creationId xmlns:p14="http://schemas.microsoft.com/office/powerpoint/2010/main" val="2982965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b="1" dirty="0"/>
              <a:t>Null </a:t>
            </a:r>
            <a:r>
              <a:rPr lang="en-US" sz="2800" dirty="0"/>
              <a:t>is a special variable value that </a:t>
            </a:r>
            <a:r>
              <a:rPr lang="en-US" sz="2800" u="sng" dirty="0"/>
              <a:t>objects</a:t>
            </a:r>
            <a:r>
              <a:rPr lang="en-US" sz="2800" dirty="0"/>
              <a:t> can have that means “nothing”.  </a:t>
            </a:r>
            <a:r>
              <a:rPr lang="en-US" sz="2800" u="sng" dirty="0"/>
              <a:t>Primitives</a:t>
            </a:r>
            <a:r>
              <a:rPr lang="en-US" sz="2800" dirty="0"/>
              <a:t> cannot be null.</a:t>
            </a:r>
          </a:p>
          <a:p>
            <a:pPr marL="0" indent="0">
              <a:buNone/>
            </a:pPr>
            <a:endParaRPr lang="en-US" sz="2800" b="1" dirty="0"/>
          </a:p>
          <a:p>
            <a:pPr marL="0" indent="0">
              <a:buNone/>
            </a:pPr>
            <a:r>
              <a:rPr lang="en-US" sz="2800" dirty="0"/>
              <a:t>If a method returns an object, it can return </a:t>
            </a:r>
            <a:r>
              <a:rPr lang="en-US" sz="2800" b="1" dirty="0"/>
              <a:t>null</a:t>
            </a:r>
            <a:r>
              <a:rPr lang="en-US" sz="2800" dirty="0"/>
              <a:t> to signify “nothing”. (just say </a:t>
            </a:r>
            <a:r>
              <a:rPr lang="en-US" sz="2800" b="1" dirty="0">
                <a:solidFill>
                  <a:srgbClr val="7030A0"/>
                </a:solidFill>
                <a:latin typeface="Courier" charset="0"/>
                <a:ea typeface="Courier" charset="0"/>
                <a:cs typeface="Courier" charset="0"/>
              </a:rPr>
              <a:t>return</a:t>
            </a:r>
            <a:r>
              <a:rPr lang="en-US" sz="2800" b="1" dirty="0">
                <a:latin typeface="Courier" charset="0"/>
                <a:ea typeface="Courier" charset="0"/>
                <a:cs typeface="Courier" charset="0"/>
              </a:rPr>
              <a:t> </a:t>
            </a:r>
            <a:r>
              <a:rPr lang="en-US" sz="2800" b="1" dirty="0">
                <a:solidFill>
                  <a:srgbClr val="7030A0"/>
                </a:solidFill>
                <a:latin typeface="Courier" charset="0"/>
                <a:ea typeface="Courier" charset="0"/>
                <a:cs typeface="Courier" charset="0"/>
              </a:rPr>
              <a:t>null</a:t>
            </a:r>
            <a:r>
              <a:rPr lang="en-US" sz="2800" b="1" dirty="0">
                <a:latin typeface="Courier" charset="0"/>
                <a:ea typeface="Courier" charset="0"/>
                <a:cs typeface="Courier" charset="0"/>
              </a:rPr>
              <a:t>;</a:t>
            </a:r>
            <a:r>
              <a:rPr lang="en-US" sz="2800" dirty="0"/>
              <a:t>)</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b="1" dirty="0">
              <a:latin typeface="Courier" charset="0"/>
              <a:ea typeface="Courier" charset="0"/>
              <a:cs typeface="Courier" charset="0"/>
            </a:endParaRPr>
          </a:p>
          <a:p>
            <a:pPr marL="0" indent="0">
              <a:buNone/>
            </a:pPr>
            <a:endParaRPr lang="en-US" sz="2800" b="1" dirty="0"/>
          </a:p>
        </p:txBody>
      </p:sp>
    </p:spTree>
    <p:extLst>
      <p:ext uri="{BB962C8B-B14F-4D97-AF65-F5344CB8AC3E}">
        <p14:creationId xmlns:p14="http://schemas.microsoft.com/office/powerpoint/2010/main" val="2533842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dirty="0"/>
              <a:t>You can check if something is null using == and !=.</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sz="2200" b="1" dirty="0" err="1">
                <a:latin typeface="Courier" charset="0"/>
                <a:ea typeface="Courier" charset="0"/>
                <a:cs typeface="Courier" charset="0"/>
              </a:rPr>
              <a:t>maybeAnObject</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do something with </a:t>
            </a:r>
            <a:r>
              <a:rPr lang="en-US" sz="2200" b="1" dirty="0" err="1">
                <a:solidFill>
                  <a:srgbClr val="00B050"/>
                </a:solidFill>
                <a:latin typeface="Courier" charset="0"/>
                <a:ea typeface="Courier" charset="0"/>
                <a:cs typeface="Courier" charset="0"/>
              </a:rPr>
              <a:t>maybeAnObject</a:t>
            </a:r>
            <a:endParaRPr lang="en-US" sz="2200" b="1" dirty="0">
              <a:solidFill>
                <a:srgbClr val="00B050"/>
              </a:solidFill>
              <a:latin typeface="Courier" charset="0"/>
              <a:ea typeface="Courier" charset="0"/>
              <a:cs typeface="Courier" charset="0"/>
            </a:endParaRP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null </a:t>
            </a:r>
            <a:r>
              <a:rPr lang="mr-IN" sz="2200" b="1" dirty="0">
                <a:solidFill>
                  <a:srgbClr val="00B050"/>
                </a:solidFill>
                <a:latin typeface="Courier" charset="0"/>
                <a:ea typeface="Courier" charset="0"/>
                <a:cs typeface="Courier" charset="0"/>
              </a:rPr>
              <a:t>–</a:t>
            </a:r>
            <a:r>
              <a:rPr lang="en-US" sz="2200" b="1" dirty="0">
                <a:solidFill>
                  <a:srgbClr val="00B050"/>
                </a:solidFill>
                <a:latin typeface="Courier" charset="0"/>
                <a:ea typeface="Courier" charset="0"/>
                <a:cs typeface="Courier" charset="0"/>
              </a:rPr>
              <a:t> nothing at that location</a:t>
            </a:r>
          </a:p>
          <a:p>
            <a:pPr marL="0" indent="0">
              <a:buNone/>
            </a:pPr>
            <a:r>
              <a:rPr lang="en-US" sz="2200" b="1" dirty="0">
                <a:latin typeface="Courier" charset="0"/>
                <a:ea typeface="Courier" charset="0"/>
                <a:cs typeface="Courier" charset="0"/>
              </a:rPr>
              <a:t>}</a:t>
            </a:r>
          </a:p>
        </p:txBody>
      </p:sp>
    </p:spTree>
    <p:extLst>
      <p:ext uri="{BB962C8B-B14F-4D97-AF65-F5344CB8AC3E}">
        <p14:creationId xmlns:p14="http://schemas.microsoft.com/office/powerpoint/2010/main" val="2076918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dirty="0"/>
              <a:t>Calling methods on an object that is </a:t>
            </a:r>
            <a:r>
              <a:rPr lang="en-US" sz="2800" b="1" dirty="0"/>
              <a:t>null</a:t>
            </a:r>
            <a:r>
              <a:rPr lang="en-US" sz="2800" dirty="0"/>
              <a:t> will crash your program!</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sz="2200" b="1" dirty="0" err="1">
                <a:latin typeface="Courier" charset="0"/>
                <a:ea typeface="Courier" charset="0"/>
                <a:cs typeface="Courier" charset="0"/>
              </a:rPr>
              <a:t>maybeAnObject</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OK</a:t>
            </a: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FF0000"/>
                </a:solidFill>
                <a:latin typeface="Courier" charset="0"/>
                <a:ea typeface="Courier" charset="0"/>
                <a:cs typeface="Courier" charset="0"/>
              </a:rPr>
              <a:t>// CRASH!</a:t>
            </a:r>
          </a:p>
          <a:p>
            <a:pPr marL="0" indent="0">
              <a:buNone/>
            </a:pPr>
            <a:r>
              <a:rPr lang="en-US" sz="2200" b="1" dirty="0">
                <a:latin typeface="Courier" charset="0"/>
                <a:ea typeface="Courier" charset="0"/>
                <a:cs typeface="Courier" charset="0"/>
              </a:rPr>
              <a:t>}</a:t>
            </a:r>
          </a:p>
        </p:txBody>
      </p:sp>
    </p:spTree>
    <p:extLst>
      <p:ext uri="{BB962C8B-B14F-4D97-AF65-F5344CB8AC3E}">
        <p14:creationId xmlns:p14="http://schemas.microsoft.com/office/powerpoint/2010/main" val="1279103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dirty="0"/>
              <a:t>Calling methods on an object that is </a:t>
            </a:r>
            <a:r>
              <a:rPr lang="en-US" sz="2800" b="1" dirty="0"/>
              <a:t>null</a:t>
            </a:r>
            <a:r>
              <a:rPr lang="en-US" sz="2800" dirty="0"/>
              <a:t> will crash your program! (throws a </a:t>
            </a:r>
            <a:r>
              <a:rPr lang="en-US" sz="2800" dirty="0" err="1"/>
              <a:t>NullPointerException</a:t>
            </a:r>
            <a:r>
              <a:rPr lang="en-US" sz="2800" dirty="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6116"/>
          <a:stretch/>
        </p:blipFill>
        <p:spPr>
          <a:xfrm>
            <a:off x="0" y="2697429"/>
            <a:ext cx="9144000" cy="3779571"/>
          </a:xfrm>
          <a:prstGeom prst="rect">
            <a:avLst/>
          </a:prstGeom>
        </p:spPr>
      </p:pic>
    </p:spTree>
    <p:extLst>
      <p:ext uri="{BB962C8B-B14F-4D97-AF65-F5344CB8AC3E}">
        <p14:creationId xmlns:p14="http://schemas.microsoft.com/office/powerpoint/2010/main" val="3934246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Putting it all together</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54629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t>Event-driven programming</a:t>
            </a:r>
          </a:p>
          <a:p>
            <a:r>
              <a:rPr lang="en-US" sz="3600" i="1" dirty="0"/>
              <a:t>Demo:</a:t>
            </a:r>
            <a:r>
              <a:rPr lang="en-US" sz="3600" dirty="0"/>
              <a:t> Click for Daisies</a:t>
            </a:r>
          </a:p>
          <a:p>
            <a:r>
              <a:rPr lang="en-US" sz="3600" i="1" dirty="0"/>
              <a:t>Demo:</a:t>
            </a:r>
            <a:r>
              <a:rPr lang="en-US" sz="3600" dirty="0"/>
              <a:t> Doodler</a:t>
            </a:r>
          </a:p>
          <a:p>
            <a:r>
              <a:rPr lang="en-US" sz="3600" dirty="0"/>
              <a:t>Instance Variables</a:t>
            </a:r>
          </a:p>
          <a:p>
            <a:r>
              <a:rPr lang="en-US" sz="3600" b="1" dirty="0">
                <a:latin typeface="Consolas" panose="020B0609020204030204" pitchFamily="49" charset="0"/>
                <a:cs typeface="Consolas" panose="020B0609020204030204" pitchFamily="49" charset="0"/>
              </a:rPr>
              <a:t>null</a:t>
            </a:r>
            <a:r>
              <a:rPr lang="en-US" sz="3600" dirty="0"/>
              <a:t> and </a:t>
            </a:r>
            <a:r>
              <a:rPr lang="en-US" sz="3600" b="1" dirty="0" err="1">
                <a:latin typeface="Consolas" panose="020B0609020204030204" pitchFamily="49" charset="0"/>
                <a:cs typeface="Consolas" panose="020B0609020204030204" pitchFamily="49" charset="0"/>
              </a:rPr>
              <a:t>getElementAt</a:t>
            </a:r>
            <a:endParaRPr lang="en-US" sz="3600" b="1" dirty="0">
              <a:latin typeface="Consolas" panose="020B0609020204030204" pitchFamily="49" charset="0"/>
              <a:cs typeface="Consolas" panose="020B0609020204030204" pitchFamily="49" charset="0"/>
            </a:endParaRPr>
          </a:p>
          <a:p>
            <a:r>
              <a:rPr lang="en-US" sz="3600" i="1" dirty="0"/>
              <a:t>Demo:</a:t>
            </a:r>
            <a:r>
              <a:rPr lang="en-US" sz="3600" dirty="0"/>
              <a:t> Whack-a-Mole</a:t>
            </a:r>
            <a:endParaRPr lang="en-US" sz="3600" i="1" dirty="0"/>
          </a:p>
        </p:txBody>
      </p:sp>
    </p:spTree>
    <p:extLst>
      <p:ext uri="{BB962C8B-B14F-4D97-AF65-F5344CB8AC3E}">
        <p14:creationId xmlns:p14="http://schemas.microsoft.com/office/powerpoint/2010/main" val="1966412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Whack-A-Mole</a:t>
            </a:r>
          </a:p>
        </p:txBody>
      </p:sp>
      <p:sp>
        <p:nvSpPr>
          <p:cNvPr id="3" name="Content Placeholder 2"/>
          <p:cNvSpPr>
            <a:spLocks noGrp="1"/>
          </p:cNvSpPr>
          <p:nvPr>
            <p:ph idx="1"/>
          </p:nvPr>
        </p:nvSpPr>
        <p:spPr/>
        <p:txBody>
          <a:bodyPr/>
          <a:lstStyle/>
          <a:p>
            <a:pPr marL="0" indent="0">
              <a:buNone/>
            </a:pPr>
            <a:r>
              <a:rPr lang="en-US" dirty="0"/>
              <a:t>Let’s make Whack-A-Mole!</a:t>
            </a:r>
          </a:p>
          <a:p>
            <a:r>
              <a:rPr lang="en-US" dirty="0"/>
              <a:t>Moles should initially appear at random locations on the screen</a:t>
            </a:r>
          </a:p>
          <a:p>
            <a:r>
              <a:rPr lang="en-US" dirty="0"/>
              <a:t>If the user clicks a mole, remove it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887" y="3370472"/>
            <a:ext cx="5070225" cy="3665082"/>
          </a:xfrm>
          <a:prstGeom prst="rect">
            <a:avLst/>
          </a:prstGeom>
        </p:spPr>
      </p:pic>
    </p:spTree>
    <p:extLst>
      <p:ext uri="{BB962C8B-B14F-4D97-AF65-F5344CB8AC3E}">
        <p14:creationId xmlns:p14="http://schemas.microsoft.com/office/powerpoint/2010/main" val="739267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Whack-A-Mole</a:t>
            </a:r>
          </a:p>
        </p:txBody>
      </p:sp>
      <p:sp>
        <p:nvSpPr>
          <p:cNvPr id="3" name="Content Placeholder 2"/>
          <p:cNvSpPr>
            <a:spLocks noGrp="1"/>
          </p:cNvSpPr>
          <p:nvPr>
            <p:ph idx="1"/>
          </p:nvPr>
        </p:nvSpPr>
        <p:spPr/>
        <p:txBody>
          <a:bodyPr/>
          <a:lstStyle/>
          <a:p>
            <a:pPr marL="0" indent="0">
              <a:buNone/>
            </a:pPr>
            <a:r>
              <a:rPr lang="en-US" dirty="0"/>
              <a:t>Let’s add to our program by continuously adding more moles as the game plays.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887" y="3370472"/>
            <a:ext cx="5070225" cy="3665082"/>
          </a:xfrm>
          <a:prstGeom prst="rect">
            <a:avLst/>
          </a:prstGeom>
        </p:spPr>
      </p:pic>
    </p:spTree>
    <p:extLst>
      <p:ext uri="{BB962C8B-B14F-4D97-AF65-F5344CB8AC3E}">
        <p14:creationId xmlns:p14="http://schemas.microsoft.com/office/powerpoint/2010/main" val="1833635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a:t>Run Method</a:t>
            </a:r>
          </a:p>
        </p:txBody>
      </p:sp>
    </p:spTree>
    <p:extLst>
      <p:ext uri="{BB962C8B-B14F-4D97-AF65-F5344CB8AC3E}">
        <p14:creationId xmlns:p14="http://schemas.microsoft.com/office/powerpoint/2010/main" val="889702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2F208-90F1-0B4C-B292-6107AB368DA3}"/>
              </a:ext>
            </a:extLst>
          </p:cNvPr>
          <p:cNvGrpSpPr/>
          <p:nvPr/>
        </p:nvGrpSpPr>
        <p:grpSpPr>
          <a:xfrm>
            <a:off x="3888104" y="2281614"/>
            <a:ext cx="4327209" cy="2190374"/>
            <a:chOff x="3659504" y="2995989"/>
            <a:chExt cx="4327209" cy="1318836"/>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F1A5F6D0-6FB1-0F4D-8E49-224759EEE4BB}"/>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3A35DFB-A864-654F-B5E6-A4883B2740C4}"/>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sp>
        <p:nvSpPr>
          <p:cNvPr id="3" name="Rounded Rectangle 2"/>
          <p:cNvSpPr/>
          <p:nvPr/>
        </p:nvSpPr>
        <p:spPr>
          <a:xfrm>
            <a:off x="4060390" y="2507163"/>
            <a:ext cx="385488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027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FBA57601-6034-F24A-94EB-B07F645D53AC}"/>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659B248E-E23D-724B-BFE2-428068676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62B32FF6-03EC-0E48-8F1C-8D4B49EC0016}"/>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28BFAA6-DD10-2949-981E-19B2C8504DF8}"/>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87451A8A-99CC-644E-A4EE-CC91D57F9B1B}"/>
              </a:ext>
            </a:extLst>
          </p:cNvPr>
          <p:cNvSpPr/>
          <p:nvPr/>
        </p:nvSpPr>
        <p:spPr>
          <a:xfrm>
            <a:off x="4672013" y="2821488"/>
            <a:ext cx="2014537"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887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346802AB-EEEF-9140-8D29-3F3AE586B6CF}"/>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53768277-534B-AA4A-B11F-3B40C5239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805C21A2-C38E-E349-8EA2-FF60451F9651}"/>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3439E8E-A7BA-6F45-BACE-AAA4BD4216C4}"/>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1040D518-CBC5-0743-9F00-1417776256CA}"/>
              </a:ext>
            </a:extLst>
          </p:cNvPr>
          <p:cNvSpPr/>
          <p:nvPr/>
        </p:nvSpPr>
        <p:spPr>
          <a:xfrm>
            <a:off x="5072063" y="3050088"/>
            <a:ext cx="1443037"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919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A1BE3B1D-B3D8-4044-ADAC-68CDE23142D1}"/>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8804EE6C-17A6-194C-8652-C760C3EFC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4A9C42C0-5F9B-C24B-9AFC-9C904C908423}"/>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E886CA4-090E-E342-A486-4C04F7C817DC}"/>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AFFAF235-217B-6E44-A167-7DC008F63FA9}"/>
              </a:ext>
            </a:extLst>
          </p:cNvPr>
          <p:cNvSpPr/>
          <p:nvPr/>
        </p:nvSpPr>
        <p:spPr>
          <a:xfrm>
            <a:off x="5114925" y="3350125"/>
            <a:ext cx="191452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027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5242A5F2-B831-2749-A1B6-B0F24CBE3435}"/>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EFB18CCA-B454-E640-A615-098BA8E55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06C51F2F-6C23-1B49-9E56-E56D2B37F447}"/>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C9DE41B0-C0B2-6449-9559-4657EC50EFBF}"/>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17552361-8B73-974B-9026-044390AF37C4}"/>
              </a:ext>
            </a:extLst>
          </p:cNvPr>
          <p:cNvSpPr/>
          <p:nvPr/>
        </p:nvSpPr>
        <p:spPr>
          <a:xfrm>
            <a:off x="4643438" y="2807201"/>
            <a:ext cx="208597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444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a:t>Run Method</a:t>
            </a:r>
          </a:p>
        </p:txBody>
      </p:sp>
    </p:spTree>
    <p:extLst>
      <p:ext uri="{BB962C8B-B14F-4D97-AF65-F5344CB8AC3E}">
        <p14:creationId xmlns:p14="http://schemas.microsoft.com/office/powerpoint/2010/main" val="907718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New Listener Characters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955878" y="2184729"/>
            <a:ext cx="5776441" cy="3249248"/>
          </a:xfrm>
          <a:prstGeom prst="rect">
            <a:avLst/>
          </a:prstGeom>
        </p:spPr>
      </p:pic>
      <p:pic>
        <p:nvPicPr>
          <p:cNvPr id="8" name="Picture 7"/>
          <p:cNvPicPr>
            <a:picLocks noChangeAspect="1"/>
          </p:cNvPicPr>
          <p:nvPr/>
        </p:nvPicPr>
        <p:blipFill>
          <a:blip r:embed="rId4"/>
          <a:stretch>
            <a:fillRect/>
          </a:stretch>
        </p:blipFill>
        <p:spPr>
          <a:xfrm>
            <a:off x="5246520" y="1835273"/>
            <a:ext cx="3048000" cy="4813300"/>
          </a:xfrm>
          <a:prstGeom prst="rect">
            <a:avLst/>
          </a:prstGeom>
        </p:spPr>
      </p:pic>
      <p:sp>
        <p:nvSpPr>
          <p:cNvPr id="10" name="TextBox 9"/>
          <p:cNvSpPr txBox="1"/>
          <p:nvPr/>
        </p:nvSpPr>
        <p:spPr>
          <a:xfrm>
            <a:off x="5713325" y="987516"/>
            <a:ext cx="3068869" cy="461665"/>
          </a:xfrm>
          <a:prstGeom prst="rect">
            <a:avLst/>
          </a:prstGeom>
          <a:noFill/>
        </p:spPr>
        <p:txBody>
          <a:bodyPr wrap="none" rtlCol="0">
            <a:spAutoFit/>
          </a:bodyPr>
          <a:lstStyle/>
          <a:p>
            <a:r>
              <a:rPr lang="en-US" sz="2400" dirty="0"/>
              <a:t>Mouse Moved Method</a:t>
            </a:r>
          </a:p>
        </p:txBody>
      </p:sp>
      <p:sp>
        <p:nvSpPr>
          <p:cNvPr id="13" name="TextBox 12"/>
          <p:cNvSpPr txBox="1"/>
          <p:nvPr/>
        </p:nvSpPr>
        <p:spPr>
          <a:xfrm>
            <a:off x="1414063" y="987516"/>
            <a:ext cx="2113680" cy="461665"/>
          </a:xfrm>
          <a:prstGeom prst="rect">
            <a:avLst/>
          </a:prstGeom>
          <a:noFill/>
        </p:spPr>
        <p:txBody>
          <a:bodyPr wrap="none" rtlCol="0">
            <a:spAutoFit/>
          </a:bodyPr>
          <a:lstStyle/>
          <a:p>
            <a:r>
              <a:rPr lang="en-US" sz="2400" dirty="0"/>
              <a:t>Mouse Listener</a:t>
            </a:r>
          </a:p>
        </p:txBody>
      </p:sp>
    </p:spTree>
    <p:extLst>
      <p:ext uri="{BB962C8B-B14F-4D97-AF65-F5344CB8AC3E}">
        <p14:creationId xmlns:p14="http://schemas.microsoft.com/office/powerpoint/2010/main" val="857923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b="1" dirty="0"/>
              <a:t>Event-driven programming</a:t>
            </a:r>
          </a:p>
          <a:p>
            <a:r>
              <a:rPr lang="en-US" sz="3600" i="1" dirty="0">
                <a:solidFill>
                  <a:schemeClr val="bg1">
                    <a:lumMod val="85000"/>
                  </a:schemeClr>
                </a:solidFill>
              </a:rPr>
              <a:t>Demo:</a:t>
            </a:r>
            <a:r>
              <a:rPr lang="en-US" sz="3600" dirty="0">
                <a:solidFill>
                  <a:schemeClr val="bg1">
                    <a:lumMod val="85000"/>
                  </a:schemeClr>
                </a:solidFill>
              </a:rPr>
              <a:t> Click for Daisies</a:t>
            </a:r>
          </a:p>
          <a:p>
            <a:r>
              <a:rPr lang="en-US" sz="3600" i="1" dirty="0">
                <a:solidFill>
                  <a:schemeClr val="bg1">
                    <a:lumMod val="85000"/>
                  </a:schemeClr>
                </a:solidFill>
              </a:rPr>
              <a:t>Demo:</a:t>
            </a:r>
            <a:r>
              <a:rPr lang="en-US" sz="3600" dirty="0">
                <a:solidFill>
                  <a:schemeClr val="bg1">
                    <a:lumMod val="85000"/>
                  </a:schemeClr>
                </a:solidFill>
              </a:rPr>
              <a:t> Doodler</a:t>
            </a:r>
          </a:p>
          <a:p>
            <a:r>
              <a:rPr lang="en-US" sz="3600" dirty="0">
                <a:solidFill>
                  <a:schemeClr val="bg1">
                    <a:lumMod val="85000"/>
                  </a:schemeClr>
                </a:solidFill>
              </a:rPr>
              <a:t>Instance Variables</a:t>
            </a:r>
          </a:p>
          <a:p>
            <a:r>
              <a:rPr lang="en-US" sz="3600" b="1" dirty="0">
                <a:solidFill>
                  <a:schemeClr val="bg1">
                    <a:lumMod val="85000"/>
                  </a:schemeClr>
                </a:solidFill>
                <a:latin typeface="Consolas" panose="020B0609020204030204" pitchFamily="49" charset="0"/>
                <a:cs typeface="Consolas" panose="020B0609020204030204" pitchFamily="49" charset="0"/>
              </a:rPr>
              <a:t>null</a:t>
            </a:r>
            <a:r>
              <a:rPr lang="en-US" sz="3600" dirty="0">
                <a:solidFill>
                  <a:schemeClr val="bg1">
                    <a:lumMod val="85000"/>
                  </a:schemeClr>
                </a:solidFill>
              </a:rPr>
              <a:t> and </a:t>
            </a:r>
            <a:r>
              <a:rPr lang="en-US" sz="3600" b="1" dirty="0" err="1">
                <a:solidFill>
                  <a:schemeClr val="bg1">
                    <a:lumMod val="85000"/>
                  </a:schemeClr>
                </a:solidFill>
                <a:latin typeface="Consolas" panose="020B0609020204030204" pitchFamily="49" charset="0"/>
                <a:cs typeface="Consolas" panose="020B0609020204030204" pitchFamily="49" charset="0"/>
              </a:rPr>
              <a:t>getElementAt</a:t>
            </a:r>
            <a:endParaRPr lang="en-US" sz="3600" b="1" dirty="0">
              <a:solidFill>
                <a:schemeClr val="bg1">
                  <a:lumMod val="85000"/>
                </a:schemeClr>
              </a:solidFill>
              <a:latin typeface="Consolas" panose="020B0609020204030204" pitchFamily="49" charset="0"/>
              <a:cs typeface="Consolas" panose="020B0609020204030204" pitchFamily="49" charset="0"/>
            </a:endParaRPr>
          </a:p>
          <a:p>
            <a:r>
              <a:rPr lang="en-US" sz="3600" i="1" dirty="0">
                <a:solidFill>
                  <a:schemeClr val="bg1">
                    <a:lumMod val="85000"/>
                  </a:schemeClr>
                </a:solidFill>
              </a:rPr>
              <a:t>Demo:</a:t>
            </a:r>
            <a:r>
              <a:rPr lang="en-US" sz="3600" dirty="0">
                <a:solidFill>
                  <a:schemeClr val="bg1">
                    <a:lumMod val="85000"/>
                  </a:schemeClr>
                </a:solidFill>
              </a:rPr>
              <a:t> Rubbish Sweeper</a:t>
            </a:r>
            <a:endParaRPr lang="en-US" sz="3600" i="1" dirty="0">
              <a:solidFill>
                <a:schemeClr val="bg1">
                  <a:lumMod val="85000"/>
                </a:schemeClr>
              </a:solidFill>
            </a:endParaRPr>
          </a:p>
        </p:txBody>
      </p:sp>
    </p:spTree>
    <p:extLst>
      <p:ext uri="{BB962C8B-B14F-4D97-AF65-F5344CB8AC3E}">
        <p14:creationId xmlns:p14="http://schemas.microsoft.com/office/powerpoint/2010/main" val="2820146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with a Mouse Method</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Tree>
    <p:extLst>
      <p:ext uri="{BB962C8B-B14F-4D97-AF65-F5344CB8AC3E}">
        <p14:creationId xmlns:p14="http://schemas.microsoft.com/office/powerpoint/2010/main" val="2036648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Starts Running</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2417007" y="1835273"/>
            <a:ext cx="7578749"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9811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Add Mouse Listener</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24637" y="6233174"/>
            <a:ext cx="3878586" cy="461665"/>
          </a:xfrm>
          <a:prstGeom prst="rect">
            <a:avLst/>
          </a:prstGeom>
          <a:solidFill>
            <a:srgbClr val="FFFFFF"/>
          </a:solidFill>
        </p:spPr>
        <p:txBody>
          <a:bodyPr wrap="none" rtlCol="0">
            <a:spAutoFit/>
          </a:bodyPr>
          <a:lstStyle/>
          <a:p>
            <a:r>
              <a:rPr lang="en-US" sz="2400" dirty="0" err="1">
                <a:latin typeface="Courier"/>
                <a:cs typeface="Courier"/>
              </a:rPr>
              <a:t>addMouseListeners</a:t>
            </a:r>
            <a:r>
              <a:rPr lang="en-US" sz="2400" dirty="0">
                <a:latin typeface="Courier"/>
                <a:cs typeface="Courier"/>
              </a:rPr>
              <a:t>();</a:t>
            </a:r>
          </a:p>
        </p:txBody>
      </p:sp>
    </p:spTree>
    <p:extLst>
      <p:ext uri="{BB962C8B-B14F-4D97-AF65-F5344CB8AC3E}">
        <p14:creationId xmlns:p14="http://schemas.microsoft.com/office/powerpoint/2010/main" val="2500413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Runs as Usual</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1008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Moved!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4062646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Calls Mouse Moved Method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25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When done, Run continues.</a:t>
            </a:r>
          </a:p>
        </p:txBody>
      </p:sp>
    </p:spTree>
    <p:extLst>
      <p:ext uri="{BB962C8B-B14F-4D97-AF65-F5344CB8AC3E}">
        <p14:creationId xmlns:p14="http://schemas.microsoft.com/office/powerpoint/2010/main" val="1735440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Keeps Doing Its Thing</a:t>
            </a:r>
            <a:r>
              <a:rPr lang="is-IS" sz="4000" b="1" dirty="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5387969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Moved!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2320900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Calls Mouse Moved Method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5460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ChangeArrowheads="1"/>
          </p:cNvSpPr>
          <p:nvPr>
            <p:ph type="title"/>
          </p:nvPr>
        </p:nvSpPr>
        <p:spPr/>
        <p:txBody>
          <a:bodyPr/>
          <a:lstStyle/>
          <a:p>
            <a:pPr eaLnBrk="1" hangingPunct="1">
              <a:defRPr/>
            </a:pPr>
            <a:r>
              <a:rPr lang="en-US" altLang="x-none"/>
              <a:t>Events</a:t>
            </a:r>
          </a:p>
        </p:txBody>
      </p:sp>
      <p:sp>
        <p:nvSpPr>
          <p:cNvPr id="1225731" name="Rectangle 3"/>
          <p:cNvSpPr>
            <a:spLocks noGrp="1" noChangeArrowheads="1"/>
          </p:cNvSpPr>
          <p:nvPr>
            <p:ph type="body" idx="1"/>
          </p:nvPr>
        </p:nvSpPr>
        <p:spPr/>
        <p:txBody>
          <a:bodyPr/>
          <a:lstStyle/>
          <a:p>
            <a:pPr eaLnBrk="1" hangingPunct="1">
              <a:tabLst>
                <a:tab pos="3657600" algn="l"/>
              </a:tabLst>
              <a:defRPr/>
            </a:pPr>
            <a:r>
              <a:rPr lang="en-US" altLang="x-none" sz="2800" b="1" dirty="0"/>
              <a:t>event</a:t>
            </a:r>
            <a:r>
              <a:rPr lang="en-US" altLang="x-none" sz="2800" dirty="0"/>
              <a:t>: Some external stimulus that your program can respond to.</a:t>
            </a:r>
          </a:p>
          <a:p>
            <a:pPr lvl="1" eaLnBrk="1" hangingPunct="1">
              <a:tabLst>
                <a:tab pos="3657600" algn="l"/>
              </a:tabLst>
              <a:defRPr/>
            </a:pPr>
            <a:endParaRPr lang="en-US" altLang="x-none" sz="2800" dirty="0"/>
          </a:p>
          <a:p>
            <a:pPr lvl="1" eaLnBrk="1" hangingPunct="1">
              <a:tabLst>
                <a:tab pos="3657600" algn="l"/>
              </a:tabLst>
              <a:defRPr/>
            </a:pPr>
            <a:endParaRPr lang="en-US" altLang="x-none" sz="2800" dirty="0"/>
          </a:p>
          <a:p>
            <a:pPr lvl="1" eaLnBrk="1" hangingPunct="1">
              <a:tabLst>
                <a:tab pos="3657600" algn="l"/>
              </a:tabLst>
              <a:defRPr/>
            </a:pPr>
            <a:endParaRPr lang="en-US" altLang="x-none" sz="2800" dirty="0"/>
          </a:p>
          <a:p>
            <a:pPr eaLnBrk="1" hangingPunct="1">
              <a:tabLst>
                <a:tab pos="3657600" algn="l"/>
              </a:tabLst>
              <a:defRPr/>
            </a:pPr>
            <a:r>
              <a:rPr lang="en-US" altLang="x-none" sz="2800" b="1" dirty="0"/>
              <a:t>event-driven programming</a:t>
            </a:r>
            <a:r>
              <a:rPr lang="en-US" altLang="x-none" sz="2800" dirty="0"/>
              <a:t>: A coding style (common in graphical programs) where your code is executed in response to user events.</a:t>
            </a:r>
          </a:p>
        </p:txBody>
      </p:sp>
      <p:pic>
        <p:nvPicPr>
          <p:cNvPr id="18435" name="Picture 5" descr="event-diagram"/>
          <p:cNvPicPr>
            <a:picLocks noChangeAspect="1" noChangeArrowheads="1"/>
          </p:cNvPicPr>
          <p:nvPr/>
        </p:nvPicPr>
        <p:blipFill>
          <a:blip r:embed="rId3">
            <a:extLst>
              <a:ext uri="{28A0092B-C50C-407E-A947-70E740481C1C}">
                <a14:useLocalDpi xmlns:a14="http://schemas.microsoft.com/office/drawing/2010/main" val="0"/>
              </a:ext>
            </a:extLst>
          </a:blip>
          <a:srcRect l="8685" t="41006" r="63087" b="31671"/>
          <a:stretch>
            <a:fillRect/>
          </a:stretch>
        </p:blipFill>
        <p:spPr bwMode="auto">
          <a:xfrm>
            <a:off x="3695700" y="2477145"/>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5191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When done, Run continues.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8035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lstStyle/>
          <a:p>
            <a:r>
              <a:rPr lang="en-US" sz="3600" dirty="0"/>
              <a:t>Event-driven programming</a:t>
            </a:r>
          </a:p>
          <a:p>
            <a:r>
              <a:rPr lang="en-US" sz="3600" i="1" dirty="0"/>
              <a:t>Demo:</a:t>
            </a:r>
            <a:r>
              <a:rPr lang="en-US" sz="3600" dirty="0"/>
              <a:t> Click for Daisies</a:t>
            </a:r>
          </a:p>
          <a:p>
            <a:r>
              <a:rPr lang="en-US" sz="3600" i="1" dirty="0"/>
              <a:t>Demo:</a:t>
            </a:r>
            <a:r>
              <a:rPr lang="en-US" sz="3600" dirty="0"/>
              <a:t> Doodler</a:t>
            </a:r>
          </a:p>
          <a:p>
            <a:r>
              <a:rPr lang="en-US" sz="3600" dirty="0"/>
              <a:t>Instance Variables</a:t>
            </a:r>
          </a:p>
          <a:p>
            <a:r>
              <a:rPr lang="en-US" sz="3600" b="1" dirty="0">
                <a:latin typeface="Consolas" panose="020B0609020204030204" pitchFamily="49" charset="0"/>
                <a:cs typeface="Consolas" panose="020B0609020204030204" pitchFamily="49" charset="0"/>
              </a:rPr>
              <a:t>null</a:t>
            </a:r>
            <a:r>
              <a:rPr lang="en-US" sz="3600" dirty="0"/>
              <a:t> and </a:t>
            </a:r>
            <a:r>
              <a:rPr lang="en-US" sz="3600" b="1" dirty="0" err="1">
                <a:latin typeface="Consolas" panose="020B0609020204030204" pitchFamily="49" charset="0"/>
                <a:cs typeface="Consolas" panose="020B0609020204030204" pitchFamily="49" charset="0"/>
              </a:rPr>
              <a:t>getElementAt</a:t>
            </a:r>
            <a:endParaRPr lang="en-US" sz="3600" b="1" dirty="0">
              <a:latin typeface="Consolas" panose="020B0609020204030204" pitchFamily="49" charset="0"/>
              <a:cs typeface="Consolas" panose="020B0609020204030204" pitchFamily="49" charset="0"/>
            </a:endParaRPr>
          </a:p>
          <a:p>
            <a:r>
              <a:rPr lang="en-US" sz="3600" i="1" dirty="0"/>
              <a:t>Demo:</a:t>
            </a:r>
            <a:r>
              <a:rPr lang="en-US" sz="3600" dirty="0"/>
              <a:t> Whack-a-Mole</a:t>
            </a:r>
            <a:endParaRPr lang="en-US" sz="3600" i="1" dirty="0"/>
          </a:p>
        </p:txBody>
      </p:sp>
    </p:spTree>
    <p:extLst>
      <p:ext uri="{BB962C8B-B14F-4D97-AF65-F5344CB8AC3E}">
        <p14:creationId xmlns:p14="http://schemas.microsoft.com/office/powerpoint/2010/main" val="4216050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p:txBody>
      </p:sp>
    </p:spTree>
    <p:extLst>
      <p:ext uri="{BB962C8B-B14F-4D97-AF65-F5344CB8AC3E}">
        <p14:creationId xmlns:p14="http://schemas.microsoft.com/office/powerpoint/2010/main" val="91414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a:p>
            <a:r>
              <a:rPr lang="en-US" sz="3200" dirty="0"/>
              <a:t>Mouse motion</a:t>
            </a:r>
          </a:p>
          <a:p>
            <a:r>
              <a:rPr lang="en-US" sz="3200" dirty="0"/>
              <a:t>Mouse clicking</a:t>
            </a:r>
          </a:p>
          <a:p>
            <a:r>
              <a:rPr lang="en-US" sz="3200" dirty="0"/>
              <a:t>Keyboard keys pressed</a:t>
            </a:r>
          </a:p>
          <a:p>
            <a:r>
              <a:rPr lang="en-US" sz="3200" dirty="0"/>
              <a:t>Device rotated</a:t>
            </a:r>
          </a:p>
          <a:p>
            <a:r>
              <a:rPr lang="en-US" sz="3200" dirty="0"/>
              <a:t>Device moved</a:t>
            </a:r>
          </a:p>
          <a:p>
            <a:r>
              <a:rPr lang="en-US" sz="3200" dirty="0"/>
              <a:t>GPS location changed</a:t>
            </a:r>
          </a:p>
          <a:p>
            <a:r>
              <a:rPr lang="en-US" sz="3200" dirty="0"/>
              <a:t>and more</a:t>
            </a:r>
            <a:r>
              <a:rPr lang="mr-IN" sz="3200" dirty="0"/>
              <a:t>…</a:t>
            </a:r>
            <a:endParaRPr lang="en-US" sz="3200" dirty="0"/>
          </a:p>
        </p:txBody>
      </p:sp>
    </p:spTree>
    <p:extLst>
      <p:ext uri="{BB962C8B-B14F-4D97-AF65-F5344CB8AC3E}">
        <p14:creationId xmlns:p14="http://schemas.microsoft.com/office/powerpoint/2010/main" val="51334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a:p>
            <a:r>
              <a:rPr lang="en-US" sz="3200" dirty="0"/>
              <a:t>Mouse motion</a:t>
            </a:r>
          </a:p>
          <a:p>
            <a:r>
              <a:rPr lang="en-US" sz="3200" dirty="0"/>
              <a:t>Mouse clicking</a:t>
            </a:r>
          </a:p>
          <a:p>
            <a:r>
              <a:rPr lang="en-US" sz="3200" dirty="0">
                <a:solidFill>
                  <a:schemeClr val="bg2">
                    <a:lumMod val="60000"/>
                    <a:lumOff val="40000"/>
                  </a:schemeClr>
                </a:solidFill>
              </a:rPr>
              <a:t>Keyboard keys pressed</a:t>
            </a:r>
          </a:p>
          <a:p>
            <a:r>
              <a:rPr lang="en-US" sz="3200" dirty="0">
                <a:solidFill>
                  <a:schemeClr val="bg2">
                    <a:lumMod val="60000"/>
                    <a:lumOff val="40000"/>
                  </a:schemeClr>
                </a:solidFill>
              </a:rPr>
              <a:t>Device rotated</a:t>
            </a:r>
          </a:p>
          <a:p>
            <a:r>
              <a:rPr lang="en-US" sz="3200" dirty="0">
                <a:solidFill>
                  <a:schemeClr val="bg2">
                    <a:lumMod val="60000"/>
                    <a:lumOff val="40000"/>
                  </a:schemeClr>
                </a:solidFill>
              </a:rPr>
              <a:t>Device moved</a:t>
            </a:r>
          </a:p>
          <a:p>
            <a:r>
              <a:rPr lang="en-US" sz="3200" dirty="0">
                <a:solidFill>
                  <a:schemeClr val="bg2">
                    <a:lumMod val="60000"/>
                    <a:lumOff val="40000"/>
                  </a:schemeClr>
                </a:solidFill>
              </a:rPr>
              <a:t>GPS location changed</a:t>
            </a:r>
          </a:p>
          <a:p>
            <a:r>
              <a:rPr lang="en-US" sz="3200" dirty="0">
                <a:solidFill>
                  <a:schemeClr val="bg2">
                    <a:lumMod val="60000"/>
                    <a:lumOff val="40000"/>
                  </a:schemeClr>
                </a:solidFill>
              </a:rPr>
              <a:t>and more</a:t>
            </a:r>
            <a:r>
              <a:rPr lang="mr-IN" sz="3200" dirty="0">
                <a:solidFill>
                  <a:schemeClr val="bg2">
                    <a:lumMod val="60000"/>
                    <a:lumOff val="40000"/>
                  </a:schemeClr>
                </a:solidFill>
              </a:rPr>
              <a:t>…</a:t>
            </a:r>
            <a:endParaRPr lang="en-US" sz="3200" dirty="0">
              <a:solidFill>
                <a:schemeClr val="bg2">
                  <a:lumMod val="60000"/>
                  <a:lumOff val="40000"/>
                </a:schemeClr>
              </a:solidFill>
            </a:endParaRPr>
          </a:p>
        </p:txBody>
      </p:sp>
    </p:spTree>
    <p:extLst>
      <p:ext uri="{BB962C8B-B14F-4D97-AF65-F5344CB8AC3E}">
        <p14:creationId xmlns:p14="http://schemas.microsoft.com/office/powerpoint/2010/main" val="1580321746"/>
      </p:ext>
    </p:extLst>
  </p:cSld>
  <p:clrMapOvr>
    <a:masterClrMapping/>
  </p:clrMapOvr>
</p:sld>
</file>

<file path=ppt/theme/theme1.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DarkRedTop</Template>
  <TotalTime>3333</TotalTime>
  <Words>2259</Words>
  <Application>Microsoft Macintosh PowerPoint</Application>
  <PresentationFormat>On-screen Show (4:3)</PresentationFormat>
  <Paragraphs>473</Paragraphs>
  <Slides>61</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61</vt:i4>
      </vt:variant>
    </vt:vector>
  </HeadingPairs>
  <TitlesOfParts>
    <vt:vector size="72" baseType="lpstr">
      <vt:lpstr>Andale Mono</vt:lpstr>
      <vt:lpstr>Arial</vt:lpstr>
      <vt:lpstr>Calibri</vt:lpstr>
      <vt:lpstr>Century Gothic</vt:lpstr>
      <vt:lpstr>Chalkboard</vt:lpstr>
      <vt:lpstr>Consolas</vt:lpstr>
      <vt:lpstr>Courier</vt:lpstr>
      <vt:lpstr>Menlo</vt:lpstr>
      <vt:lpstr>Tahoma</vt:lpstr>
      <vt:lpstr>Verdana</vt:lpstr>
      <vt:lpstr>DarkRedTop</vt:lpstr>
      <vt:lpstr>PowerPoint Presentation</vt:lpstr>
      <vt:lpstr>PowerPoint Presentation</vt:lpstr>
      <vt:lpstr>Learning Goals</vt:lpstr>
      <vt:lpstr>Plan for Today</vt:lpstr>
      <vt:lpstr>Plan for Today</vt:lpstr>
      <vt:lpstr>Events</vt:lpstr>
      <vt:lpstr>Events</vt:lpstr>
      <vt:lpstr>Events</vt:lpstr>
      <vt:lpstr>Events</vt:lpstr>
      <vt:lpstr>Events</vt:lpstr>
      <vt:lpstr>Events</vt:lpstr>
      <vt:lpstr>Events</vt:lpstr>
      <vt:lpstr>Example: ClickForDaisy</vt:lpstr>
      <vt:lpstr>MouseEvent Objects</vt:lpstr>
      <vt:lpstr>Example: ClickForDaisies</vt:lpstr>
      <vt:lpstr>Example: ClickForDaisies</vt:lpstr>
      <vt:lpstr>Example: ClickForDaisies</vt:lpstr>
      <vt:lpstr>Types of Mouse Events</vt:lpstr>
      <vt:lpstr>Plan for Today</vt:lpstr>
      <vt:lpstr>Coding Together: Doodler</vt:lpstr>
      <vt:lpstr>Doodler</vt:lpstr>
      <vt:lpstr>Doodler</vt:lpstr>
      <vt:lpstr>Doodler</vt:lpstr>
      <vt:lpstr>Doodler</vt:lpstr>
      <vt:lpstr>Doodler</vt:lpstr>
      <vt:lpstr>Recap: Events</vt:lpstr>
      <vt:lpstr>Revisiting Doodler</vt:lpstr>
      <vt:lpstr>Plan for Today</vt:lpstr>
      <vt:lpstr>Instance Variables</vt:lpstr>
      <vt:lpstr>Example: MouseTracker</vt:lpstr>
      <vt:lpstr>Plan for Today</vt:lpstr>
      <vt:lpstr>getElementAt</vt:lpstr>
      <vt:lpstr>getElementAt</vt:lpstr>
      <vt:lpstr>getElementAt</vt:lpstr>
      <vt:lpstr>Null</vt:lpstr>
      <vt:lpstr>Null</vt:lpstr>
      <vt:lpstr>Null</vt:lpstr>
      <vt:lpstr>Null</vt:lpstr>
      <vt:lpstr>Putting it all together</vt:lpstr>
      <vt:lpstr>Whack-A-Mole</vt:lpstr>
      <vt:lpstr>Whack-A-Mole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Troccoli</dc:creator>
  <cp:lastModifiedBy>Nick Troccoli</cp:lastModifiedBy>
  <cp:revision>222</cp:revision>
  <cp:lastPrinted>2017-07-19T08:29:59Z</cp:lastPrinted>
  <dcterms:created xsi:type="dcterms:W3CDTF">2017-04-27T05:20:22Z</dcterms:created>
  <dcterms:modified xsi:type="dcterms:W3CDTF">2019-07-15T08:38:00Z</dcterms:modified>
</cp:coreProperties>
</file>